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73"/>
  </p:notesMasterIdLst>
  <p:sldIdLst>
    <p:sldId id="256" r:id="rId2"/>
    <p:sldId id="257" r:id="rId3"/>
    <p:sldId id="258" r:id="rId4"/>
    <p:sldId id="259" r:id="rId5"/>
    <p:sldId id="260" r:id="rId6"/>
    <p:sldId id="261" r:id="rId7"/>
    <p:sldId id="263" r:id="rId8"/>
    <p:sldId id="264" r:id="rId9"/>
    <p:sldId id="265" r:id="rId10"/>
    <p:sldId id="267" r:id="rId11"/>
    <p:sldId id="268" r:id="rId12"/>
    <p:sldId id="269" r:id="rId13"/>
    <p:sldId id="270" r:id="rId14"/>
    <p:sldId id="271" r:id="rId15"/>
    <p:sldId id="272" r:id="rId16"/>
    <p:sldId id="273" r:id="rId17"/>
    <p:sldId id="275" r:id="rId18"/>
    <p:sldId id="277" r:id="rId19"/>
    <p:sldId id="278" r:id="rId20"/>
    <p:sldId id="280" r:id="rId21"/>
    <p:sldId id="282" r:id="rId22"/>
    <p:sldId id="283" r:id="rId23"/>
    <p:sldId id="285" r:id="rId24"/>
    <p:sldId id="286" r:id="rId25"/>
    <p:sldId id="287" r:id="rId26"/>
    <p:sldId id="288" r:id="rId27"/>
    <p:sldId id="289" r:id="rId28"/>
    <p:sldId id="291" r:id="rId29"/>
    <p:sldId id="292" r:id="rId30"/>
    <p:sldId id="294" r:id="rId31"/>
    <p:sldId id="295" r:id="rId32"/>
    <p:sldId id="296" r:id="rId33"/>
    <p:sldId id="298" r:id="rId34"/>
    <p:sldId id="300" r:id="rId35"/>
    <p:sldId id="301" r:id="rId36"/>
    <p:sldId id="302" r:id="rId37"/>
    <p:sldId id="304" r:id="rId38"/>
    <p:sldId id="305" r:id="rId39"/>
    <p:sldId id="306" r:id="rId40"/>
    <p:sldId id="307" r:id="rId41"/>
    <p:sldId id="308" r:id="rId42"/>
    <p:sldId id="309" r:id="rId43"/>
    <p:sldId id="310" r:id="rId44"/>
    <p:sldId id="311" r:id="rId45"/>
    <p:sldId id="313" r:id="rId46"/>
    <p:sldId id="314" r:id="rId47"/>
    <p:sldId id="315" r:id="rId48"/>
    <p:sldId id="316" r:id="rId49"/>
    <p:sldId id="317" r:id="rId50"/>
    <p:sldId id="318" r:id="rId51"/>
    <p:sldId id="319" r:id="rId52"/>
    <p:sldId id="320" r:id="rId53"/>
    <p:sldId id="321" r:id="rId54"/>
    <p:sldId id="322" r:id="rId55"/>
    <p:sldId id="323" r:id="rId56"/>
    <p:sldId id="324" r:id="rId57"/>
    <p:sldId id="325" r:id="rId58"/>
    <p:sldId id="326" r:id="rId59"/>
    <p:sldId id="327" r:id="rId60"/>
    <p:sldId id="328" r:id="rId61"/>
    <p:sldId id="329" r:id="rId62"/>
    <p:sldId id="330" r:id="rId63"/>
    <p:sldId id="331" r:id="rId64"/>
    <p:sldId id="332" r:id="rId65"/>
    <p:sldId id="333" r:id="rId66"/>
    <p:sldId id="334" r:id="rId67"/>
    <p:sldId id="335" r:id="rId68"/>
    <p:sldId id="336" r:id="rId69"/>
    <p:sldId id="337" r:id="rId70"/>
    <p:sldId id="338" r:id="rId71"/>
    <p:sldId id="339" r:id="rId7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Açık Stil 1 - Vurgu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Açık Stil 1 - Vurgu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38" autoAdjust="0"/>
  </p:normalViewPr>
  <p:slideViewPr>
    <p:cSldViewPr>
      <p:cViewPr>
        <p:scale>
          <a:sx n="80" d="100"/>
          <a:sy n="80" d="100"/>
        </p:scale>
        <p:origin x="-1086" y="342"/>
      </p:cViewPr>
      <p:guideLst>
        <p:guide orient="horz" pos="2160"/>
        <p:guide pos="2880"/>
      </p:guideLst>
    </p:cSldViewPr>
  </p:slideViewPr>
  <p:outlineViewPr>
    <p:cViewPr>
      <p:scale>
        <a:sx n="33" d="100"/>
        <a:sy n="33" d="100"/>
      </p:scale>
      <p:origin x="0" y="4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811AC7-2C86-4553-8082-6FC2E5467342}" type="datetimeFigureOut">
              <a:rPr lang="tr-TR" smtClean="0"/>
              <a:pPr/>
              <a:t>30.12.2014</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E4D3E3-3D9D-408A-A221-EB8FFAB39532}" type="slidenum">
              <a:rPr lang="tr-TR" smtClean="0"/>
              <a:pPr/>
              <a:t>‹#›</a:t>
            </a:fld>
            <a:endParaRPr lang="tr-TR"/>
          </a:p>
        </p:txBody>
      </p:sp>
    </p:spTree>
    <p:extLst>
      <p:ext uri="{BB962C8B-B14F-4D97-AF65-F5344CB8AC3E}">
        <p14:creationId xmlns:p14="http://schemas.microsoft.com/office/powerpoint/2010/main" val="1082688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117B9A56-AFB4-4FC6-9900-C0384BC3DBE9}" type="datetime1">
              <a:rPr lang="tr-TR" smtClean="0"/>
              <a:pPr/>
              <a:t>30.12.2014</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7370D358-5A90-4626-AB58-5274E0ED5986}"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transition spd="slow" advTm="5000">
    <p:wedge/>
    <p:sndAc>
      <p:stSnd>
        <p:snd r:embed="rId1" name="laser.wav"/>
      </p:stSnd>
    </p:sndAc>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8A6B3AE2-10D8-496C-9D8B-638DFF729E22}" type="datetime1">
              <a:rPr lang="tr-TR" smtClean="0"/>
              <a:pPr/>
              <a:t>30.12.2014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370D358-5A90-4626-AB58-5274E0ED5986}" type="slidenum">
              <a:rPr lang="tr-TR" smtClean="0"/>
              <a:pPr/>
              <a:t>‹#›</a:t>
            </a:fld>
            <a:endParaRPr lang="tr-TR"/>
          </a:p>
        </p:txBody>
      </p:sp>
    </p:spTree>
  </p:cSld>
  <p:clrMapOvr>
    <a:masterClrMapping/>
  </p:clrMapOvr>
  <p:transition spd="slow" advTm="5000">
    <p:wedge/>
    <p:sndAc>
      <p:stSnd>
        <p:snd r:embed="rId1" name="laser.wav"/>
      </p:stSnd>
    </p:sndAc>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BEDEFF1E-98FB-4897-A9F8-E8A4680A44D7}" type="datetime1">
              <a:rPr lang="tr-TR" smtClean="0"/>
              <a:pPr/>
              <a:t>30.12.2014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370D358-5A90-4626-AB58-5274E0ED5986}" type="slidenum">
              <a:rPr lang="tr-TR" smtClean="0"/>
              <a:pPr/>
              <a:t>‹#›</a:t>
            </a:fld>
            <a:endParaRPr lang="tr-TR"/>
          </a:p>
        </p:txBody>
      </p:sp>
    </p:spTree>
  </p:cSld>
  <p:clrMapOvr>
    <a:masterClrMapping/>
  </p:clrMapOvr>
  <p:transition spd="slow" advTm="5000">
    <p:wedge/>
    <p:sndAc>
      <p:stSnd>
        <p:snd r:embed="rId1" name="laser.wav"/>
      </p:stSnd>
    </p:sndAc>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2633BFD6-88C6-4F0B-A9D2-B8226099DDF9}" type="datetime1">
              <a:rPr lang="tr-TR" smtClean="0"/>
              <a:pPr/>
              <a:t>30.12.2014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370D358-5A90-4626-AB58-5274E0ED5986}" type="slidenum">
              <a:rPr lang="tr-TR" smtClean="0"/>
              <a:pPr/>
              <a:t>‹#›</a:t>
            </a:fld>
            <a:endParaRPr lang="tr-TR"/>
          </a:p>
        </p:txBody>
      </p:sp>
    </p:spTree>
  </p:cSld>
  <p:clrMapOvr>
    <a:masterClrMapping/>
  </p:clrMapOvr>
  <p:transition spd="slow" advTm="5000">
    <p:wedge/>
    <p:sndAc>
      <p:stSnd>
        <p:snd r:embed="rId1" name="laser.wav"/>
      </p:stSnd>
    </p:sndAc>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3C021FE9-2BD0-4E40-A360-1C38413CDDBD}" type="datetime1">
              <a:rPr lang="tr-TR" smtClean="0"/>
              <a:pPr/>
              <a:t>30.12.2014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370D358-5A90-4626-AB58-5274E0ED5986}"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transition spd="slow" advTm="5000">
    <p:wedge/>
    <p:sndAc>
      <p:stSnd>
        <p:snd r:embed="rId1" name="laser.wav"/>
      </p:stSnd>
    </p:sndAc>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62F16C02-69FA-459E-8D0E-633D04C098A9}" type="datetime1">
              <a:rPr lang="tr-TR" smtClean="0"/>
              <a:pPr/>
              <a:t>30.12.2014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7370D358-5A90-4626-AB58-5274E0ED5986}" type="slidenum">
              <a:rPr lang="tr-TR" smtClean="0"/>
              <a:pPr/>
              <a:t>‹#›</a:t>
            </a:fld>
            <a:endParaRPr lang="tr-TR"/>
          </a:p>
        </p:txBody>
      </p:sp>
    </p:spTree>
  </p:cSld>
  <p:clrMapOvr>
    <a:masterClrMapping/>
  </p:clrMapOvr>
  <p:transition spd="slow" advTm="5000">
    <p:wedge/>
    <p:sndAc>
      <p:stSnd>
        <p:snd r:embed="rId1" name="laser.wav"/>
      </p:stSnd>
    </p:sndAc>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7D3A4834-5E90-4787-94ED-696FC281DAA7}" type="datetime1">
              <a:rPr lang="tr-TR" smtClean="0"/>
              <a:pPr/>
              <a:t>30.12.2014</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7370D358-5A90-4626-AB58-5274E0ED5986}" type="slidenum">
              <a:rPr lang="tr-TR" smtClean="0"/>
              <a:pPr/>
              <a:t>‹#›</a:t>
            </a:fld>
            <a:endParaRPr lang="tr-TR"/>
          </a:p>
        </p:txBody>
      </p:sp>
    </p:spTree>
  </p:cSld>
  <p:clrMapOvr>
    <a:masterClrMapping/>
  </p:clrMapOvr>
  <p:transition spd="slow" advTm="5000">
    <p:wedge/>
    <p:sndAc>
      <p:stSnd>
        <p:snd r:embed="rId1" name="laser.wav"/>
      </p:stSnd>
    </p:sndAc>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46EEFBCF-7915-4BD2-8E38-A94219987430}" type="datetime1">
              <a:rPr lang="tr-TR" smtClean="0"/>
              <a:pPr/>
              <a:t>30.12.2014</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7370D358-5A90-4626-AB58-5274E0ED5986}" type="slidenum">
              <a:rPr lang="tr-TR" smtClean="0"/>
              <a:pPr/>
              <a:t>‹#›</a:t>
            </a:fld>
            <a:endParaRPr lang="tr-TR"/>
          </a:p>
        </p:txBody>
      </p:sp>
    </p:spTree>
  </p:cSld>
  <p:clrMapOvr>
    <a:masterClrMapping/>
  </p:clrMapOvr>
  <p:transition spd="slow" advTm="5000">
    <p:wedge/>
    <p:sndAc>
      <p:stSnd>
        <p:snd r:embed="rId1" name="laser.wav"/>
      </p:stSnd>
    </p:sndAc>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8ABB33CB-DE95-4C9A-B00E-EED9D53370D3}" type="datetime1">
              <a:rPr lang="tr-TR" smtClean="0"/>
              <a:pPr/>
              <a:t>30.12.2014</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7370D358-5A90-4626-AB58-5274E0ED5986}" type="slidenum">
              <a:rPr lang="tr-TR" smtClean="0"/>
              <a:pPr/>
              <a:t>‹#›</a:t>
            </a:fld>
            <a:endParaRPr lang="tr-TR"/>
          </a:p>
        </p:txBody>
      </p:sp>
    </p:spTree>
  </p:cSld>
  <p:clrMapOvr>
    <a:masterClrMapping/>
  </p:clrMapOvr>
  <p:transition spd="slow" advTm="5000">
    <p:wedge/>
    <p:sndAc>
      <p:stSnd>
        <p:snd r:embed="rId1" name="laser.wav"/>
      </p:stSnd>
    </p:sndAc>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C6112B6-70A2-47D7-81B8-064A7B3F99B7}" type="datetime1">
              <a:rPr lang="tr-TR" smtClean="0"/>
              <a:pPr/>
              <a:t>30.12.2014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7370D358-5A90-4626-AB58-5274E0ED5986}" type="slidenum">
              <a:rPr lang="tr-TR" smtClean="0"/>
              <a:pPr/>
              <a:t>‹#›</a:t>
            </a:fld>
            <a:endParaRPr lang="tr-TR"/>
          </a:p>
        </p:txBody>
      </p:sp>
    </p:spTree>
  </p:cSld>
  <p:clrMapOvr>
    <a:masterClrMapping/>
  </p:clrMapOvr>
  <p:transition spd="slow" advTm="5000">
    <p:wedge/>
    <p:sndAc>
      <p:stSnd>
        <p:snd r:embed="rId1" name="laser.wav"/>
      </p:stSnd>
    </p:sndAc>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61A35403-7D58-46E5-83F1-BC535FC97479}" type="datetime1">
              <a:rPr lang="tr-TR" smtClean="0"/>
              <a:pPr/>
              <a:t>30.12.2014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7370D358-5A90-4626-AB58-5274E0ED5986}"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slow" advTm="5000">
    <p:wedge/>
    <p:sndAc>
      <p:stSnd>
        <p:snd r:embed="rId1" name="laser.wav"/>
      </p:stSnd>
    </p:sndAc>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FC4936D-990D-4035-841D-3803B6712FBC}" type="datetime1">
              <a:rPr lang="tr-TR" smtClean="0"/>
              <a:pPr/>
              <a:t>30.12.2014</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370D358-5A90-4626-AB58-5274E0ED5986}"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spd="slow" advTm="5000">
    <p:wedge/>
    <p:sndAc>
      <p:stSnd>
        <p:snd r:embed="rId13" name="laser.wav"/>
      </p:stSnd>
    </p:sndAc>
  </p:transition>
  <p:timing>
    <p:tnLst>
      <p:par>
        <p:cTn id="1" dur="indefinite" restart="never" nodeType="tmRoot"/>
      </p:par>
    </p:tnLst>
  </p:timing>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6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3203848" y="3717032"/>
            <a:ext cx="5648623" cy="1204306"/>
          </a:xfrm>
        </p:spPr>
        <p:txBody>
          <a:bodyPr>
            <a:normAutofit/>
          </a:bodyPr>
          <a:lstStyle/>
          <a:p>
            <a:r>
              <a:rPr lang="tr-TR" dirty="0" smtClean="0"/>
              <a:t>TURGUTLU  LİSESİ</a:t>
            </a:r>
            <a:endParaRPr lang="tr-TR" dirty="0"/>
          </a:p>
        </p:txBody>
      </p:sp>
      <p:sp>
        <p:nvSpPr>
          <p:cNvPr id="3" name="Alt Başlık 2"/>
          <p:cNvSpPr>
            <a:spLocks noGrp="1"/>
          </p:cNvSpPr>
          <p:nvPr>
            <p:ph type="subTitle" idx="1"/>
          </p:nvPr>
        </p:nvSpPr>
        <p:spPr>
          <a:xfrm>
            <a:off x="3779912" y="5949280"/>
            <a:ext cx="4198342" cy="329259"/>
          </a:xfrm>
        </p:spPr>
        <p:txBody>
          <a:bodyPr>
            <a:normAutofit fontScale="70000" lnSpcReduction="20000"/>
          </a:bodyPr>
          <a:lstStyle/>
          <a:p>
            <a:r>
              <a:rPr lang="tr-TR" dirty="0" smtClean="0"/>
              <a:t>OKUL EL KİTABI 2014&amp;2015</a:t>
            </a:r>
            <a:endParaRPr lang="tr-TR" dirty="0"/>
          </a:p>
        </p:txBody>
      </p:sp>
      <p:sp>
        <p:nvSpPr>
          <p:cNvPr id="5" name="4 Slayt Numarası Yer Tutucusu"/>
          <p:cNvSpPr>
            <a:spLocks noGrp="1"/>
          </p:cNvSpPr>
          <p:nvPr>
            <p:ph type="sldNum" sz="quarter" idx="12"/>
          </p:nvPr>
        </p:nvSpPr>
        <p:spPr/>
        <p:txBody>
          <a:bodyPr/>
          <a:lstStyle/>
          <a:p>
            <a:fld id="{7370D358-5A90-4626-AB58-5274E0ED5986}" type="slidenum">
              <a:rPr lang="tr-TR" smtClean="0"/>
              <a:pPr/>
              <a:t>1</a:t>
            </a:fld>
            <a:endParaRPr lang="tr-TR"/>
          </a:p>
        </p:txBody>
      </p:sp>
    </p:spTree>
    <p:extLst>
      <p:ext uri="{BB962C8B-B14F-4D97-AF65-F5344CB8AC3E}">
        <p14:creationId xmlns:p14="http://schemas.microsoft.com/office/powerpoint/2010/main" val="2429764430"/>
      </p:ext>
    </p:extLst>
  </p:cSld>
  <p:clrMapOvr>
    <a:masterClrMapping/>
  </p:clrMapOvr>
  <p:transition spd="slow" advTm="5000">
    <p:wedge/>
    <p:sndAc>
      <p:stSnd>
        <p:snd r:embed="rId2" name="laser.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4943" y="27214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5" name="Rectangle 3"/>
          <p:cNvSpPr>
            <a:spLocks noChangeArrowheads="1"/>
          </p:cNvSpPr>
          <p:nvPr/>
        </p:nvSpPr>
        <p:spPr bwMode="auto">
          <a:xfrm>
            <a:off x="2915816" y="692696"/>
            <a:ext cx="323280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ÖĞRETMEN KADROMUZ</a:t>
            </a:r>
            <a:endParaRPr kumimoji="0" lang="tr-TR" b="0" i="0" u="none" strike="noStrike" cap="none" normalizeH="0" baseline="0" dirty="0" smtClean="0">
              <a:ln>
                <a:noFill/>
              </a:ln>
              <a:solidFill>
                <a:schemeClr val="tx1"/>
              </a:solidFill>
              <a:effectLst/>
              <a:latin typeface="Arial Black" pitchFamily="34" charset="0"/>
              <a:cs typeface="Arial" pitchFamily="34" charset="0"/>
            </a:endParaRPr>
          </a:p>
        </p:txBody>
      </p:sp>
      <p:pic>
        <p:nvPicPr>
          <p:cNvPr id="63489" name="Picture 1" descr="F:\ÖĞRETMEN KADRO01.jpg"/>
          <p:cNvPicPr>
            <a:picLocks noChangeAspect="1" noChangeArrowheads="1"/>
          </p:cNvPicPr>
          <p:nvPr/>
        </p:nvPicPr>
        <p:blipFill>
          <a:blip r:embed="rId3" cstate="print"/>
          <a:srcRect/>
          <a:stretch>
            <a:fillRect/>
          </a:stretch>
        </p:blipFill>
        <p:spPr bwMode="auto">
          <a:xfrm>
            <a:off x="976122" y="1052736"/>
            <a:ext cx="7191756" cy="5224620"/>
          </a:xfrm>
          <a:prstGeom prst="rect">
            <a:avLst/>
          </a:prstGeom>
          <a:noFill/>
        </p:spPr>
      </p:pic>
      <p:sp>
        <p:nvSpPr>
          <p:cNvPr id="6" name="5 Slayt Numarası Yer Tutucusu"/>
          <p:cNvSpPr>
            <a:spLocks noGrp="1"/>
          </p:cNvSpPr>
          <p:nvPr>
            <p:ph type="sldNum" sz="quarter" idx="12"/>
          </p:nvPr>
        </p:nvSpPr>
        <p:spPr/>
        <p:txBody>
          <a:bodyPr/>
          <a:lstStyle/>
          <a:p>
            <a:fld id="{7370D358-5A90-4626-AB58-5274E0ED5986}" type="slidenum">
              <a:rPr lang="tr-TR" smtClean="0"/>
              <a:pPr/>
              <a:t>10</a:t>
            </a:fld>
            <a:endParaRPr lang="tr-TR"/>
          </a:p>
        </p:txBody>
      </p:sp>
    </p:spTree>
    <p:extLst>
      <p:ext uri="{BB962C8B-B14F-4D97-AF65-F5344CB8AC3E}">
        <p14:creationId xmlns:p14="http://schemas.microsoft.com/office/powerpoint/2010/main" val="3126033758"/>
      </p:ext>
    </p:extLst>
  </p:cSld>
  <p:clrMapOvr>
    <a:masterClrMapping/>
  </p:clrMapOvr>
  <p:transition spd="slow" advTm="5000">
    <p:wedge/>
    <p:sndAc>
      <p:stSnd>
        <p:snd r:embed="rId2" name="laser.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4943" y="27214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6" name="Rectangle 3"/>
          <p:cNvSpPr>
            <a:spLocks noChangeArrowheads="1"/>
          </p:cNvSpPr>
          <p:nvPr/>
        </p:nvSpPr>
        <p:spPr bwMode="auto">
          <a:xfrm>
            <a:off x="2987824" y="836712"/>
            <a:ext cx="323280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ÖĞRETMEN KADROMUZ</a:t>
            </a:r>
            <a:endParaRPr kumimoji="0" lang="tr-TR" b="0" i="0" u="none" strike="noStrike" cap="none" normalizeH="0" baseline="0" dirty="0" smtClean="0">
              <a:ln>
                <a:noFill/>
              </a:ln>
              <a:solidFill>
                <a:schemeClr val="tx1"/>
              </a:solidFill>
              <a:effectLst/>
              <a:latin typeface="Arial Black" pitchFamily="34" charset="0"/>
              <a:cs typeface="Arial" pitchFamily="34" charset="0"/>
            </a:endParaRPr>
          </a:p>
        </p:txBody>
      </p:sp>
      <p:pic>
        <p:nvPicPr>
          <p:cNvPr id="62465" name="Picture 1" descr="F:\ÖĞRETMEN KADRO02.jpg"/>
          <p:cNvPicPr>
            <a:picLocks noChangeAspect="1" noChangeArrowheads="1"/>
          </p:cNvPicPr>
          <p:nvPr/>
        </p:nvPicPr>
        <p:blipFill>
          <a:blip r:embed="rId3" cstate="print"/>
          <a:srcRect/>
          <a:stretch>
            <a:fillRect/>
          </a:stretch>
        </p:blipFill>
        <p:spPr bwMode="auto">
          <a:xfrm>
            <a:off x="985266" y="1268760"/>
            <a:ext cx="7173468" cy="5303512"/>
          </a:xfrm>
          <a:prstGeom prst="rect">
            <a:avLst/>
          </a:prstGeom>
          <a:noFill/>
        </p:spPr>
      </p:pic>
      <p:sp>
        <p:nvSpPr>
          <p:cNvPr id="7" name="6 Slayt Numarası Yer Tutucusu"/>
          <p:cNvSpPr>
            <a:spLocks noGrp="1"/>
          </p:cNvSpPr>
          <p:nvPr>
            <p:ph type="sldNum" sz="quarter" idx="12"/>
          </p:nvPr>
        </p:nvSpPr>
        <p:spPr/>
        <p:txBody>
          <a:bodyPr/>
          <a:lstStyle/>
          <a:p>
            <a:fld id="{7370D358-5A90-4626-AB58-5274E0ED5986}" type="slidenum">
              <a:rPr lang="tr-TR" smtClean="0"/>
              <a:pPr/>
              <a:t>11</a:t>
            </a:fld>
            <a:endParaRPr lang="tr-TR"/>
          </a:p>
        </p:txBody>
      </p:sp>
    </p:spTree>
    <p:extLst>
      <p:ext uri="{BB962C8B-B14F-4D97-AF65-F5344CB8AC3E}">
        <p14:creationId xmlns:p14="http://schemas.microsoft.com/office/powerpoint/2010/main" val="2322093166"/>
      </p:ext>
    </p:extLst>
  </p:cSld>
  <p:clrMapOvr>
    <a:masterClrMapping/>
  </p:clrMapOvr>
  <p:transition spd="slow" advTm="5000">
    <p:wedge/>
    <p:sndAc>
      <p:stSnd>
        <p:snd r:embed="rId2" name="laser.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403648" y="764704"/>
            <a:ext cx="626498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000000"/>
                </a:solidFill>
                <a:effectLst/>
                <a:latin typeface="Arial Black" pitchFamily="34" charset="0"/>
                <a:ea typeface="Calibri" pitchFamily="34" charset="0"/>
                <a:cs typeface="Times New Roman" pitchFamily="18" charset="0"/>
              </a:rPr>
              <a:t>PSİKOLOJİK DANIŞMANLIK VE REHBERLİK HİZMETLERİ</a:t>
            </a:r>
            <a:endParaRPr kumimoji="0" lang="tr-TR" sz="800" b="0" i="0" u="none" strike="noStrike" cap="none" normalizeH="0" baseline="0" dirty="0" smtClean="0">
              <a:ln>
                <a:noFill/>
              </a:ln>
              <a:solidFill>
                <a:schemeClr val="tx1"/>
              </a:solidFill>
              <a:effectLst/>
              <a:latin typeface="Arial Black" pitchFamily="34" charset="0"/>
              <a:cs typeface="Arial" pitchFamily="34" charset="0"/>
            </a:endParaRPr>
          </a:p>
        </p:txBody>
      </p:sp>
      <p:sp>
        <p:nvSpPr>
          <p:cNvPr id="6" name="Rectangle 3"/>
          <p:cNvSpPr>
            <a:spLocks noChangeArrowheads="1"/>
          </p:cNvSpPr>
          <p:nvPr/>
        </p:nvSpPr>
        <p:spPr bwMode="auto">
          <a:xfrm>
            <a:off x="683568" y="4760858"/>
            <a:ext cx="7267287"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indent="449263" fontAlgn="base">
              <a:lnSpc>
                <a:spcPct val="100000"/>
              </a:lnSpc>
              <a:spcBef>
                <a:spcPct val="0"/>
              </a:spcBef>
              <a:spcAft>
                <a:spcPct val="0"/>
              </a:spcAft>
              <a:buClrTx/>
              <a:buSzTx/>
              <a:buFontTx/>
              <a:buNone/>
              <a:tabLst/>
            </a:pPr>
            <a:endParaRPr lang="tr-TR" sz="1400" b="1" dirty="0" smtClean="0"/>
          </a:p>
          <a:p>
            <a:pPr marR="0" lvl="0" indent="449263" fontAlgn="base">
              <a:lnSpc>
                <a:spcPct val="100000"/>
              </a:lnSpc>
              <a:spcBef>
                <a:spcPct val="0"/>
              </a:spcBef>
              <a:spcAft>
                <a:spcPct val="0"/>
              </a:spcAft>
              <a:buClrTx/>
              <a:buSzTx/>
              <a:buFontTx/>
              <a:buNone/>
              <a:tabLst/>
            </a:pPr>
            <a:r>
              <a:rPr lang="tr-TR" sz="1400" b="1" dirty="0" smtClean="0"/>
              <a:t>“</a:t>
            </a:r>
            <a:r>
              <a:rPr lang="tr-TR" sz="1400" b="1" dirty="0"/>
              <a:t>HER İNSAN BİR DÜNYADIR, BİZ BUNUN FARKINDAYIZ.” </a:t>
            </a:r>
          </a:p>
          <a:p>
            <a:pPr marR="0" lvl="0" indent="449263" fontAlgn="base">
              <a:lnSpc>
                <a:spcPct val="100000"/>
              </a:lnSpc>
              <a:spcBef>
                <a:spcPct val="0"/>
              </a:spcBef>
              <a:spcAft>
                <a:spcPct val="0"/>
              </a:spcAft>
              <a:buClrTx/>
              <a:buSzTx/>
              <a:buFontTx/>
              <a:buNone/>
              <a:tabLst/>
            </a:pPr>
            <a:endParaRPr lang="tr-TR" sz="1400" dirty="0"/>
          </a:p>
          <a:p>
            <a:pPr marR="0" lvl="0" indent="449263" fontAlgn="base">
              <a:lnSpc>
                <a:spcPct val="100000"/>
              </a:lnSpc>
              <a:spcBef>
                <a:spcPct val="0"/>
              </a:spcBef>
              <a:spcAft>
                <a:spcPct val="0"/>
              </a:spcAft>
              <a:buClrTx/>
              <a:buSzTx/>
              <a:buFontTx/>
              <a:buNone/>
              <a:tabLst/>
            </a:pPr>
            <a:r>
              <a:rPr lang="tr-TR" sz="1400" dirty="0"/>
              <a:t>Düşüncesinden yola çıkan </a:t>
            </a:r>
            <a:r>
              <a:rPr lang="tr-TR" sz="1400" dirty="0" err="1" smtClean="0"/>
              <a:t>TurgutluLisesi</a:t>
            </a:r>
            <a:r>
              <a:rPr lang="tr-TR" sz="1400" dirty="0" smtClean="0"/>
              <a:t> Psikolojik </a:t>
            </a:r>
            <a:r>
              <a:rPr lang="tr-TR" sz="1400" dirty="0"/>
              <a:t>Danışmanlık ve Rehberlik Servisi,  “Gelişimsel ve Önleyici Rehberlik” anlayışı doğrultusunda, öğrencilerimizin kendilerini gerçekleştirme sürecindeki gereksinimlerini karşılamayı amaçlayan bir destek birimidir.</a:t>
            </a:r>
          </a:p>
          <a:p>
            <a:pPr marR="0" lvl="0" indent="449263" fontAlgn="base">
              <a:lnSpc>
                <a:spcPct val="100000"/>
              </a:lnSpc>
              <a:spcBef>
                <a:spcPct val="0"/>
              </a:spcBef>
              <a:spcAft>
                <a:spcPct val="0"/>
              </a:spcAft>
              <a:buClrTx/>
              <a:buSzTx/>
              <a:buFontTx/>
              <a:buNone/>
              <a:tabLst/>
            </a:pPr>
            <a:r>
              <a:rPr lang="tr-TR" sz="1400" dirty="0"/>
              <a:t> Bu amaçla yapılan çalışmalar gizlilik ve gönüllülük esasına uygun olarak yürütülür.</a:t>
            </a:r>
          </a:p>
        </p:txBody>
      </p:sp>
      <p:sp>
        <p:nvSpPr>
          <p:cNvPr id="7" name="6 Metin kutusu"/>
          <p:cNvSpPr txBox="1"/>
          <p:nvPr/>
        </p:nvSpPr>
        <p:spPr>
          <a:xfrm>
            <a:off x="1857356" y="3571876"/>
            <a:ext cx="2000264" cy="677108"/>
          </a:xfrm>
          <a:prstGeom prst="rect">
            <a:avLst/>
          </a:prstGeom>
          <a:noFill/>
        </p:spPr>
        <p:txBody>
          <a:bodyPr wrap="square" rtlCol="0">
            <a:spAutoFit/>
          </a:bodyPr>
          <a:lstStyle/>
          <a:p>
            <a:pPr algn="ctr"/>
            <a:r>
              <a:rPr lang="tr-TR" dirty="0" smtClean="0"/>
              <a:t>Yaşar </a:t>
            </a:r>
            <a:r>
              <a:rPr lang="tr-TR" dirty="0" err="1" smtClean="0"/>
              <a:t>gürefe</a:t>
            </a:r>
            <a:endParaRPr lang="tr-TR" dirty="0" smtClean="0"/>
          </a:p>
          <a:p>
            <a:pPr algn="ctr"/>
            <a:r>
              <a:rPr lang="tr-TR" sz="1000" dirty="0" smtClean="0"/>
              <a:t>Psikolojik Danışman ve </a:t>
            </a:r>
          </a:p>
          <a:p>
            <a:pPr algn="ctr"/>
            <a:r>
              <a:rPr lang="tr-TR" sz="1000" dirty="0" smtClean="0"/>
              <a:t>Rehber Öğretmen</a:t>
            </a:r>
            <a:endParaRPr lang="tr-TR" sz="1000" dirty="0"/>
          </a:p>
        </p:txBody>
      </p:sp>
      <p:sp>
        <p:nvSpPr>
          <p:cNvPr id="8" name="7 Metin kutusu"/>
          <p:cNvSpPr txBox="1"/>
          <p:nvPr/>
        </p:nvSpPr>
        <p:spPr>
          <a:xfrm>
            <a:off x="5000628" y="3643314"/>
            <a:ext cx="1785950" cy="1231106"/>
          </a:xfrm>
          <a:prstGeom prst="rect">
            <a:avLst/>
          </a:prstGeom>
          <a:noFill/>
        </p:spPr>
        <p:txBody>
          <a:bodyPr wrap="square" rtlCol="0">
            <a:spAutoFit/>
          </a:bodyPr>
          <a:lstStyle/>
          <a:p>
            <a:pPr algn="ctr"/>
            <a:r>
              <a:rPr lang="tr-TR" dirty="0" smtClean="0"/>
              <a:t>Yakup DİNÇBAYRAM</a:t>
            </a:r>
          </a:p>
          <a:p>
            <a:pPr algn="ctr"/>
            <a:r>
              <a:rPr lang="tr-TR" sz="1000" dirty="0" smtClean="0"/>
              <a:t>Psikolojik Danışman ve </a:t>
            </a:r>
          </a:p>
          <a:p>
            <a:pPr algn="ctr"/>
            <a:r>
              <a:rPr lang="tr-TR" sz="1000" dirty="0" smtClean="0"/>
              <a:t>Rehber Öğretmen</a:t>
            </a:r>
          </a:p>
          <a:p>
            <a:endParaRPr lang="tr-TR" dirty="0"/>
          </a:p>
        </p:txBody>
      </p:sp>
      <p:sp>
        <p:nvSpPr>
          <p:cNvPr id="9" name="8 Slayt Numarası Yer Tutucusu"/>
          <p:cNvSpPr>
            <a:spLocks noGrp="1"/>
          </p:cNvSpPr>
          <p:nvPr>
            <p:ph type="sldNum" sz="quarter" idx="12"/>
          </p:nvPr>
        </p:nvSpPr>
        <p:spPr/>
        <p:txBody>
          <a:bodyPr/>
          <a:lstStyle/>
          <a:p>
            <a:fld id="{7370D358-5A90-4626-AB58-5274E0ED5986}" type="slidenum">
              <a:rPr lang="tr-TR" smtClean="0"/>
              <a:pPr/>
              <a:t>12</a:t>
            </a:fld>
            <a:endParaRPr lang="tr-TR"/>
          </a:p>
        </p:txBody>
      </p:sp>
    </p:spTree>
    <p:extLst>
      <p:ext uri="{BB962C8B-B14F-4D97-AF65-F5344CB8AC3E}">
        <p14:creationId xmlns:p14="http://schemas.microsoft.com/office/powerpoint/2010/main" val="533661963"/>
      </p:ext>
    </p:extLst>
  </p:cSld>
  <p:clrMapOvr>
    <a:masterClrMapping/>
  </p:clrMapOvr>
  <p:transition spd="slow" advTm="5000">
    <p:wedge/>
    <p:sndAc>
      <p:stSnd>
        <p:snd r:embed="rId2" name="laser.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67544" y="1196752"/>
            <a:ext cx="8136904" cy="5262979"/>
          </a:xfrm>
          <a:prstGeom prst="rect">
            <a:avLst/>
          </a:prstGeom>
        </p:spPr>
        <p:txBody>
          <a:bodyPr wrap="square">
            <a:spAutoFit/>
          </a:bodyPr>
          <a:lstStyle/>
          <a:p>
            <a:r>
              <a:rPr lang="tr-TR" sz="1400" b="1" dirty="0"/>
              <a:t>PSİKOLOJİK DANIŞMANLIK VE REHBERLİK HİZMETLERİNİN ÇALIŞMA ALANLARI NELERDİR?</a:t>
            </a:r>
            <a:endParaRPr lang="tr-TR" sz="1400" dirty="0"/>
          </a:p>
          <a:p>
            <a:r>
              <a:rPr lang="tr-TR" sz="1400" b="1" dirty="0"/>
              <a:t> </a:t>
            </a:r>
            <a:endParaRPr lang="tr-TR" sz="1400" dirty="0"/>
          </a:p>
          <a:p>
            <a:r>
              <a:rPr lang="tr-TR" sz="1400" b="1" dirty="0"/>
              <a:t>BİREYSEL GÖRÜŞMELER;</a:t>
            </a:r>
            <a:endParaRPr lang="tr-TR" sz="1400" dirty="0"/>
          </a:p>
          <a:p>
            <a:pPr lvl="0"/>
            <a:r>
              <a:rPr lang="tr-TR" sz="1400" dirty="0"/>
              <a:t>Veli, öğretmen ve öğrencilerden gelen istekler doğrultusunda bireysel görüşmeler yapılarak danışmanlık hizmeti verilir.</a:t>
            </a:r>
          </a:p>
          <a:p>
            <a:r>
              <a:rPr lang="tr-TR" sz="1400" b="1" dirty="0"/>
              <a:t> </a:t>
            </a:r>
            <a:endParaRPr lang="tr-TR" sz="1400" dirty="0"/>
          </a:p>
          <a:p>
            <a:r>
              <a:rPr lang="tr-TR" sz="1400" b="1" dirty="0"/>
              <a:t>EĞİTSEL REHBERLİK;</a:t>
            </a:r>
            <a:endParaRPr lang="tr-TR" sz="1400" dirty="0"/>
          </a:p>
          <a:p>
            <a:pPr marL="285750" lvl="0" indent="-285750">
              <a:buFont typeface="Wingdings" pitchFamily="2" charset="2"/>
              <a:buChar char="Ø"/>
            </a:pPr>
            <a:r>
              <a:rPr lang="tr-TR" sz="1400" dirty="0"/>
              <a:t>Verimli ve etkili ders çalışma teknikleri,</a:t>
            </a:r>
          </a:p>
          <a:p>
            <a:pPr marL="285750" lvl="0" indent="-285750">
              <a:buFont typeface="Wingdings" pitchFamily="2" charset="2"/>
              <a:buChar char="Ø"/>
            </a:pPr>
            <a:r>
              <a:rPr lang="tr-TR" sz="1400" dirty="0"/>
              <a:t>Öğrencinin akademik başarısını arttırmaya yönelik çalışmalar,</a:t>
            </a:r>
          </a:p>
          <a:p>
            <a:pPr marL="285750" lvl="0" indent="-285750">
              <a:buFont typeface="Wingdings" pitchFamily="2" charset="2"/>
              <a:buChar char="Ø"/>
            </a:pPr>
            <a:r>
              <a:rPr lang="tr-TR" sz="1400" dirty="0"/>
              <a:t>Motivasyon teknikleri ve zamanı iyi kullanabilme,</a:t>
            </a:r>
          </a:p>
          <a:p>
            <a:pPr marL="285750" lvl="0" indent="-285750">
              <a:buFont typeface="Wingdings" pitchFamily="2" charset="2"/>
              <a:buChar char="Ø"/>
            </a:pPr>
            <a:r>
              <a:rPr lang="tr-TR" sz="1400" dirty="0"/>
              <a:t>Sınıf geçme sistemi hakkında bilgilendirme çalışmaları yapılmaktadır</a:t>
            </a:r>
            <a:r>
              <a:rPr lang="tr-TR" sz="1400" dirty="0" smtClean="0"/>
              <a:t>.</a:t>
            </a:r>
          </a:p>
          <a:p>
            <a:r>
              <a:rPr lang="tr-TR" sz="1400" b="1" dirty="0"/>
              <a:t>MESLEKİ REHBERLİK;</a:t>
            </a:r>
            <a:endParaRPr lang="tr-TR" sz="1400" dirty="0"/>
          </a:p>
          <a:p>
            <a:pPr marL="285750" lvl="0" indent="-285750">
              <a:buFont typeface="Wingdings" pitchFamily="2" charset="2"/>
              <a:buChar char="Ø"/>
            </a:pPr>
            <a:r>
              <a:rPr lang="tr-TR" sz="1400" dirty="0"/>
              <a:t>Sınav sistemini tanıtmaya yönelik çalışmalar,</a:t>
            </a:r>
          </a:p>
          <a:p>
            <a:pPr marL="285750" lvl="0" indent="-285750">
              <a:buFont typeface="Wingdings" pitchFamily="2" charset="2"/>
              <a:buChar char="Ø"/>
            </a:pPr>
            <a:r>
              <a:rPr lang="tr-TR" sz="1400" dirty="0"/>
              <a:t>Ders seçimleri,</a:t>
            </a:r>
          </a:p>
          <a:p>
            <a:pPr marL="285750" lvl="0" indent="-285750">
              <a:buFont typeface="Wingdings" pitchFamily="2" charset="2"/>
              <a:buChar char="Ø"/>
            </a:pPr>
            <a:r>
              <a:rPr lang="tr-TR" sz="1400" dirty="0"/>
              <a:t>Öğrencilerin mesleki ilgi ve yeteneklerini fark etmelerine yönelik çalışmalar,</a:t>
            </a:r>
          </a:p>
          <a:p>
            <a:pPr marL="285750" lvl="0" indent="-285750">
              <a:buFont typeface="Wingdings" pitchFamily="2" charset="2"/>
              <a:buChar char="Ø"/>
            </a:pPr>
            <a:r>
              <a:rPr lang="tr-TR" sz="1400" dirty="0"/>
              <a:t>Meslek tanıtım çalışmaları, Üst Öğrenim kurumlarını tanıtmaya yönelik seminer, gezi çalışmaları yapılmaktadır.</a:t>
            </a:r>
          </a:p>
          <a:p>
            <a:r>
              <a:rPr lang="tr-TR" sz="1400" b="1" dirty="0"/>
              <a:t> </a:t>
            </a:r>
            <a:endParaRPr lang="tr-TR" sz="1400" dirty="0"/>
          </a:p>
          <a:p>
            <a:r>
              <a:rPr lang="tr-TR" sz="1400" b="1" dirty="0"/>
              <a:t>KİŞİSEL REHBERLİK;</a:t>
            </a:r>
            <a:endParaRPr lang="tr-TR" sz="1400" dirty="0"/>
          </a:p>
          <a:p>
            <a:pPr marL="285750" lvl="0" indent="-285750">
              <a:buFont typeface="Wingdings" pitchFamily="2" charset="2"/>
              <a:buChar char="Ø"/>
            </a:pPr>
            <a:r>
              <a:rPr lang="tr-TR" sz="1400" dirty="0"/>
              <a:t>Bireyin kendini anlamasına ve çevresine uyum sağlamasına yönelik yardım çalışmaları,</a:t>
            </a:r>
          </a:p>
          <a:p>
            <a:pPr marL="285750" lvl="0" indent="-285750">
              <a:buFont typeface="Wingdings" pitchFamily="2" charset="2"/>
              <a:buChar char="Ø"/>
            </a:pPr>
            <a:r>
              <a:rPr lang="tr-TR" sz="1400" dirty="0"/>
              <a:t>Özgüven ve karar verebilme,</a:t>
            </a:r>
          </a:p>
          <a:p>
            <a:pPr marL="285750" lvl="0" indent="-285750">
              <a:buFont typeface="Wingdings" pitchFamily="2" charset="2"/>
              <a:buChar char="Ø"/>
            </a:pPr>
            <a:r>
              <a:rPr lang="tr-TR" sz="1400" dirty="0"/>
              <a:t>İletişim becerileri kazanma, olumsuz duygularla baş edebilme(kaygı, stres vb.) ,</a:t>
            </a:r>
          </a:p>
          <a:p>
            <a:pPr marL="285750" lvl="0" indent="-285750">
              <a:buFont typeface="Wingdings" pitchFamily="2" charset="2"/>
              <a:buChar char="Ø"/>
            </a:pPr>
            <a:r>
              <a:rPr lang="tr-TR" sz="1400" dirty="0"/>
              <a:t>Aile içi sorunlar, sağlık sorunları, akran ilişkilerini düzenlemeye yönelik çalışmalar yapılmaktadır.</a:t>
            </a:r>
          </a:p>
          <a:p>
            <a:r>
              <a:rPr lang="tr-TR" sz="1400" b="1" dirty="0"/>
              <a:t> </a:t>
            </a:r>
            <a:endParaRPr lang="tr-TR" sz="1400" dirty="0"/>
          </a:p>
        </p:txBody>
      </p:sp>
      <p:sp>
        <p:nvSpPr>
          <p:cNvPr id="3" name="2 Slayt Numarası Yer Tutucusu"/>
          <p:cNvSpPr>
            <a:spLocks noGrp="1"/>
          </p:cNvSpPr>
          <p:nvPr>
            <p:ph type="sldNum" sz="quarter" idx="12"/>
          </p:nvPr>
        </p:nvSpPr>
        <p:spPr/>
        <p:txBody>
          <a:bodyPr/>
          <a:lstStyle/>
          <a:p>
            <a:fld id="{7370D358-5A90-4626-AB58-5274E0ED5986}" type="slidenum">
              <a:rPr lang="tr-TR" smtClean="0"/>
              <a:pPr/>
              <a:t>13</a:t>
            </a:fld>
            <a:endParaRPr lang="tr-TR"/>
          </a:p>
        </p:txBody>
      </p:sp>
    </p:spTree>
    <p:extLst>
      <p:ext uri="{BB962C8B-B14F-4D97-AF65-F5344CB8AC3E}">
        <p14:creationId xmlns:p14="http://schemas.microsoft.com/office/powerpoint/2010/main" val="558476608"/>
      </p:ext>
    </p:extLst>
  </p:cSld>
  <p:clrMapOvr>
    <a:masterClrMapping/>
  </p:clrMapOvr>
  <p:transition spd="slow" advTm="5000">
    <p:wedge/>
    <p:sndAc>
      <p:stSnd>
        <p:snd r:embed="rId2" name="laser.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23528" y="1124744"/>
            <a:ext cx="8496944" cy="4154984"/>
          </a:xfrm>
          <a:prstGeom prst="rect">
            <a:avLst/>
          </a:prstGeom>
        </p:spPr>
        <p:txBody>
          <a:bodyPr wrap="square">
            <a:spAutoFit/>
          </a:bodyPr>
          <a:lstStyle/>
          <a:p>
            <a:r>
              <a:rPr lang="tr-TR" b="1" dirty="0"/>
              <a:t>PSİKOLOJİK DANIŞMANLIK VE REHBERLİK HİZMETLERİ NEREDE BULUNMAKTADIR</a:t>
            </a:r>
            <a:r>
              <a:rPr lang="tr-TR" b="1" dirty="0" smtClean="0"/>
              <a:t>?</a:t>
            </a:r>
          </a:p>
          <a:p>
            <a:endParaRPr lang="tr-TR" dirty="0"/>
          </a:p>
          <a:p>
            <a:pPr lvl="0"/>
            <a:r>
              <a:rPr lang="tr-TR" sz="1400" dirty="0"/>
              <a:t>Okulumuzda, Rehberlik Hizmetleri </a:t>
            </a:r>
            <a:r>
              <a:rPr lang="tr-TR" sz="1400" dirty="0" smtClean="0"/>
              <a:t>Odaları </a:t>
            </a:r>
            <a:r>
              <a:rPr lang="tr-TR" sz="1400" dirty="0"/>
              <a:t>binanın </a:t>
            </a:r>
            <a:r>
              <a:rPr lang="tr-TR" sz="1400" dirty="0" smtClean="0"/>
              <a:t>Zemin ve 3. </a:t>
            </a:r>
            <a:r>
              <a:rPr lang="tr-TR" sz="1400" dirty="0"/>
              <a:t>Katında bulunmaktadır.</a:t>
            </a:r>
          </a:p>
          <a:p>
            <a:r>
              <a:rPr lang="tr-TR" sz="1400" b="1" dirty="0"/>
              <a:t> </a:t>
            </a:r>
            <a:endParaRPr lang="tr-TR" sz="1400" dirty="0"/>
          </a:p>
          <a:p>
            <a:r>
              <a:rPr lang="tr-TR" sz="1400" b="1" dirty="0"/>
              <a:t>OKULUMUZUN PSİKOLOJİK DANIŞMANLIK VE REHBERLİK HİZMETLERİ İLE GÖRÜŞMELER NE ŞEKİLDE YAPILIR</a:t>
            </a:r>
            <a:r>
              <a:rPr lang="tr-TR" sz="1400" b="1" dirty="0" smtClean="0"/>
              <a:t>?</a:t>
            </a:r>
          </a:p>
          <a:p>
            <a:endParaRPr lang="tr-TR" sz="1400" dirty="0"/>
          </a:p>
          <a:p>
            <a:pPr marL="285750" lvl="0" indent="-285750">
              <a:buFont typeface="Wingdings" pitchFamily="2" charset="2"/>
              <a:buChar char="Ø"/>
            </a:pPr>
            <a:r>
              <a:rPr lang="tr-TR" sz="1400" dirty="0"/>
              <a:t>Öğrencinin ihtiyacı doğrultusunda görüşme talebinde bulunması ile,</a:t>
            </a:r>
          </a:p>
          <a:p>
            <a:pPr marL="285750" lvl="0" indent="-285750">
              <a:buFont typeface="Wingdings" pitchFamily="2" charset="2"/>
              <a:buChar char="Ø"/>
            </a:pPr>
            <a:r>
              <a:rPr lang="tr-TR" sz="1400" dirty="0"/>
              <a:t>Okul idaresi ve öğretmenlerin rehberlik servisine yönlendirmesi ile,</a:t>
            </a:r>
          </a:p>
          <a:p>
            <a:pPr marL="285750" lvl="0" indent="-285750">
              <a:buFont typeface="Wingdings" pitchFamily="2" charset="2"/>
              <a:buChar char="Ø"/>
            </a:pPr>
            <a:r>
              <a:rPr lang="tr-TR" sz="1400" dirty="0"/>
              <a:t>Velinin görüşme talebinde bulunması ile,</a:t>
            </a:r>
          </a:p>
          <a:p>
            <a:pPr marL="285750" lvl="0" indent="-285750">
              <a:buFont typeface="Wingdings" pitchFamily="2" charset="2"/>
              <a:buChar char="Ø"/>
            </a:pPr>
            <a:r>
              <a:rPr lang="tr-TR" sz="1400" dirty="0"/>
              <a:t>Psikolojik Danışmanlık ve Rehberlik Hizmetlerinin gerekli gördüğü durumlarda öğrenci ve veliyi davet etmesi şeklinde görüşmeler yapılır.</a:t>
            </a:r>
          </a:p>
          <a:p>
            <a:pPr marL="285750" lvl="0" indent="-285750">
              <a:buFont typeface="Wingdings" pitchFamily="2" charset="2"/>
              <a:buChar char="Ø"/>
            </a:pPr>
            <a:r>
              <a:rPr lang="tr-TR" sz="1400" dirty="0"/>
              <a:t>Görüşmelerin istek ve ihtiyaçlar doğrultusunda yapılması ile birlikte randevu alınması görüşmelerin daha sağlıklı yürütülmesi açısından uygundur.</a:t>
            </a:r>
          </a:p>
          <a:p>
            <a:pPr marL="285750" lvl="0" indent="-285750">
              <a:buFont typeface="Wingdings" pitchFamily="2" charset="2"/>
              <a:buChar char="Ø"/>
            </a:pPr>
            <a:r>
              <a:rPr lang="tr-TR" sz="1400" dirty="0"/>
              <a:t>Okulumuzun Psikolojik </a:t>
            </a:r>
            <a:r>
              <a:rPr lang="tr-TR" sz="1400" dirty="0" smtClean="0"/>
              <a:t>Danışmanları Saliha AFŞİN ve Zeki SAĞ’ </a:t>
            </a:r>
            <a:r>
              <a:rPr lang="tr-TR" sz="1400" dirty="0"/>
              <a:t>a</a:t>
            </a:r>
            <a:r>
              <a:rPr lang="tr-TR" sz="1400" dirty="0" smtClean="0"/>
              <a:t> </a:t>
            </a:r>
            <a:r>
              <a:rPr lang="tr-TR" sz="1400" dirty="0"/>
              <a:t>hafta içi her gün </a:t>
            </a:r>
            <a:r>
              <a:rPr lang="tr-TR" sz="1400" dirty="0" smtClean="0"/>
              <a:t>09.00 </a:t>
            </a:r>
            <a:r>
              <a:rPr lang="tr-TR" sz="1400" dirty="0"/>
              <a:t>ile </a:t>
            </a:r>
            <a:r>
              <a:rPr lang="tr-TR" sz="1400" dirty="0" smtClean="0"/>
              <a:t>15.00 </a:t>
            </a:r>
            <a:r>
              <a:rPr lang="tr-TR" sz="1400" dirty="0"/>
              <a:t>saatleri arasında görüşme talebinde bulunarak ulaşabilirsiniz.</a:t>
            </a:r>
          </a:p>
          <a:p>
            <a:endParaRPr lang="tr-TR" sz="1400" dirty="0"/>
          </a:p>
        </p:txBody>
      </p:sp>
      <p:sp>
        <p:nvSpPr>
          <p:cNvPr id="3" name="2 Slayt Numarası Yer Tutucusu"/>
          <p:cNvSpPr>
            <a:spLocks noGrp="1"/>
          </p:cNvSpPr>
          <p:nvPr>
            <p:ph type="sldNum" sz="quarter" idx="12"/>
          </p:nvPr>
        </p:nvSpPr>
        <p:spPr/>
        <p:txBody>
          <a:bodyPr/>
          <a:lstStyle/>
          <a:p>
            <a:fld id="{7370D358-5A90-4626-AB58-5274E0ED5986}" type="slidenum">
              <a:rPr lang="tr-TR" smtClean="0"/>
              <a:pPr/>
              <a:t>14</a:t>
            </a:fld>
            <a:endParaRPr lang="tr-TR"/>
          </a:p>
        </p:txBody>
      </p:sp>
    </p:spTree>
    <p:extLst>
      <p:ext uri="{BB962C8B-B14F-4D97-AF65-F5344CB8AC3E}">
        <p14:creationId xmlns:p14="http://schemas.microsoft.com/office/powerpoint/2010/main" val="2064521666"/>
      </p:ext>
    </p:extLst>
  </p:cSld>
  <p:clrMapOvr>
    <a:masterClrMapping/>
  </p:clrMapOvr>
  <p:transition spd="slow" advTm="5000">
    <p:wedge/>
    <p:sndAc>
      <p:stSnd>
        <p:snd r:embed="rId2" name="laser.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23528" y="980728"/>
            <a:ext cx="8640960" cy="3323987"/>
          </a:xfrm>
          <a:prstGeom prst="rect">
            <a:avLst/>
          </a:prstGeom>
        </p:spPr>
        <p:txBody>
          <a:bodyPr wrap="square">
            <a:spAutoFit/>
          </a:bodyPr>
          <a:lstStyle/>
          <a:p>
            <a:r>
              <a:rPr lang="tr-TR" sz="1400" b="1" dirty="0"/>
              <a:t>ÖĞRETMENLERİN SINIF REHBERLİK ÇALIŞMALARI NELERDİR</a:t>
            </a:r>
            <a:r>
              <a:rPr lang="tr-TR" sz="1400" b="1" dirty="0" smtClean="0"/>
              <a:t>?</a:t>
            </a:r>
          </a:p>
          <a:p>
            <a:pPr marL="285750" indent="-285750">
              <a:buFont typeface="Wingdings" pitchFamily="2" charset="2"/>
              <a:buChar char="Ø"/>
            </a:pPr>
            <a:endParaRPr lang="tr-TR" sz="1400" dirty="0"/>
          </a:p>
          <a:p>
            <a:pPr marL="285750" lvl="0" indent="-285750">
              <a:buFont typeface="Wingdings" pitchFamily="2" charset="2"/>
              <a:buChar char="Ø"/>
            </a:pPr>
            <a:r>
              <a:rPr lang="tr-TR" sz="1400" dirty="0"/>
              <a:t>Bir sınıfın Rehberlik Hizmetlerini yürüten ve Rehberlik Derslerine giren öğretmen “Sınıf Rehber Öğretmenidir. Rehberlik Hizmetlerini yürütecek ekibin vazgeçilmez bir üyesi ve öğrencinin her yönüyle gelişim ve uyumundan birinci derecede sorumlu olan kişidir.</a:t>
            </a:r>
          </a:p>
          <a:p>
            <a:pPr marL="285750" lvl="0" indent="-285750">
              <a:buFont typeface="Wingdings" pitchFamily="2" charset="2"/>
              <a:buChar char="Ø"/>
            </a:pPr>
            <a:r>
              <a:rPr lang="tr-TR" sz="1400" dirty="0"/>
              <a:t>Okulun Psikolojik Danışma ve Rehberlik Çerçeve Programı doğrultusunda sınıfın yıllık çalışmalarını planlar, Rehberlik Dersi için ayrılan sürede sınıfa girer, eğitsel ve mesleki rehberlik etkinliklerini Psikolojik Danışma ve Rehberlik Hizmetleri Servisi ile koordineli yürütür.   </a:t>
            </a:r>
          </a:p>
          <a:p>
            <a:pPr marL="285750" lvl="0" indent="-285750">
              <a:buFont typeface="Wingdings" pitchFamily="2" charset="2"/>
              <a:buChar char="Ø"/>
            </a:pPr>
            <a:r>
              <a:rPr lang="tr-TR" sz="1400" dirty="0"/>
              <a:t>Öğrenciyi tanımak için form, anket, test ve etkinlik gibi çalışmaları uygular, değerlendirir, öğrencileri yetenekleri doğrultusunda Eğitsel Kulüplere yönlendirir ve sonuçları Psikolojik Danışma ve Rehberlik Hizmetleri Servisi ile paylaşır.</a:t>
            </a:r>
          </a:p>
          <a:p>
            <a:pPr marL="285750" lvl="0" indent="-285750">
              <a:buFont typeface="Wingdings" pitchFamily="2" charset="2"/>
              <a:buChar char="Ø"/>
            </a:pPr>
            <a:r>
              <a:rPr lang="tr-TR" sz="1400" dirty="0"/>
              <a:t>Problemi tespit edilen öğrencilerle görüşür, Okul Yönetimi, öğretmen, aile ile işbirliği içinde çalışır, sonuçları Psikolojik Danışma ve Rehberlik Hizmetleri Servisine de bildirir.</a:t>
            </a:r>
          </a:p>
          <a:p>
            <a:pPr marL="285750" lvl="0" indent="-285750">
              <a:buFont typeface="Wingdings" pitchFamily="2" charset="2"/>
              <a:buChar char="Ø"/>
            </a:pPr>
            <a:r>
              <a:rPr lang="tr-TR" sz="1400" dirty="0"/>
              <a:t>Sınıfıyla ilgili çalışma raporlarını aylık olarak, Rehberlik Dosyasını da ders yılı sonunda Psikolojik Danışma ve Rehberlik Hizmetleri Servisine iletir. </a:t>
            </a:r>
          </a:p>
        </p:txBody>
      </p:sp>
      <p:graphicFrame>
        <p:nvGraphicFramePr>
          <p:cNvPr id="3" name="Tablo 2"/>
          <p:cNvGraphicFramePr>
            <a:graphicFrameLocks noGrp="1"/>
          </p:cNvGraphicFramePr>
          <p:nvPr>
            <p:extLst>
              <p:ext uri="{D42A27DB-BD31-4B8C-83A1-F6EECF244321}">
                <p14:modId xmlns:p14="http://schemas.microsoft.com/office/powerpoint/2010/main" val="1985647229"/>
              </p:ext>
            </p:extLst>
          </p:nvPr>
        </p:nvGraphicFramePr>
        <p:xfrm>
          <a:off x="1403648" y="4725144"/>
          <a:ext cx="6120681" cy="1894939"/>
        </p:xfrm>
        <a:graphic>
          <a:graphicData uri="http://schemas.openxmlformats.org/drawingml/2006/table">
            <a:tbl>
              <a:tblPr firstRow="1" firstCol="1" bandRow="1">
                <a:tableStyleId>{5C22544A-7EE6-4342-B048-85BDC9FD1C3A}</a:tableStyleId>
              </a:tblPr>
              <a:tblGrid>
                <a:gridCol w="1223007"/>
                <a:gridCol w="1196190"/>
                <a:gridCol w="2297813"/>
                <a:gridCol w="1403671"/>
              </a:tblGrid>
              <a:tr h="270706">
                <a:tc>
                  <a:txBody>
                    <a:bodyPr/>
                    <a:lstStyle/>
                    <a:p>
                      <a:pPr algn="ctr">
                        <a:lnSpc>
                          <a:spcPct val="115000"/>
                        </a:lnSpc>
                        <a:spcAft>
                          <a:spcPts val="0"/>
                        </a:spcAft>
                      </a:pPr>
                      <a:r>
                        <a:rPr lang="tr-TR" sz="1200" dirty="0" smtClean="0">
                          <a:effectLst/>
                        </a:rPr>
                        <a:t>Tarih</a:t>
                      </a:r>
                      <a:endParaRPr lang="tr-TR"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tr-TR" sz="1200">
                          <a:effectLst/>
                        </a:rPr>
                        <a:t>Etkinlik</a:t>
                      </a:r>
                      <a:endParaRPr lang="tr-TR" sz="1100">
                        <a:effectLst/>
                        <a:latin typeface="Calibri"/>
                        <a:ea typeface="Calibri"/>
                        <a:cs typeface="Times New Roman"/>
                      </a:endParaRPr>
                    </a:p>
                  </a:txBody>
                  <a:tcPr marL="68580" marR="68580" marT="0" marB="0"/>
                </a:tc>
                <a:tc>
                  <a:txBody>
                    <a:bodyPr/>
                    <a:lstStyle/>
                    <a:p>
                      <a:pPr algn="ctr">
                        <a:lnSpc>
                          <a:spcPct val="115000"/>
                        </a:lnSpc>
                        <a:spcAft>
                          <a:spcPts val="0"/>
                        </a:spcAft>
                      </a:pPr>
                      <a:r>
                        <a:rPr lang="tr-TR" sz="1200" dirty="0">
                          <a:effectLst/>
                        </a:rPr>
                        <a:t>Seminer Adı</a:t>
                      </a:r>
                      <a:endParaRPr lang="tr-TR"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tr-TR" sz="1200">
                          <a:effectLst/>
                        </a:rPr>
                        <a:t>Katılımcı</a:t>
                      </a:r>
                      <a:endParaRPr lang="tr-TR" sz="1100">
                        <a:effectLst/>
                        <a:latin typeface="Calibri"/>
                        <a:ea typeface="Calibri"/>
                        <a:cs typeface="Times New Roman"/>
                      </a:endParaRPr>
                    </a:p>
                  </a:txBody>
                  <a:tcPr marL="68580" marR="68580" marT="0" marB="0"/>
                </a:tc>
              </a:tr>
              <a:tr h="541411">
                <a:tc>
                  <a:txBody>
                    <a:bodyPr/>
                    <a:lstStyle/>
                    <a:p>
                      <a:pPr>
                        <a:lnSpc>
                          <a:spcPct val="115000"/>
                        </a:lnSpc>
                        <a:spcAft>
                          <a:spcPts val="0"/>
                        </a:spcAft>
                      </a:pPr>
                      <a:r>
                        <a:rPr lang="tr-TR" sz="1200" smtClean="0">
                          <a:effectLst/>
                        </a:rPr>
                        <a:t>15- 19 Nisan</a:t>
                      </a:r>
                      <a:endParaRPr lang="tr-TR" sz="1100">
                        <a:effectLst/>
                        <a:latin typeface="Calibri"/>
                        <a:ea typeface="Calibri"/>
                        <a:cs typeface="Times New Roman"/>
                      </a:endParaRPr>
                    </a:p>
                  </a:txBody>
                  <a:tcPr marL="68580" marR="68580" marT="0" marB="0"/>
                </a:tc>
                <a:tc>
                  <a:txBody>
                    <a:bodyPr/>
                    <a:lstStyle/>
                    <a:p>
                      <a:pPr>
                        <a:lnSpc>
                          <a:spcPct val="115000"/>
                        </a:lnSpc>
                        <a:spcAft>
                          <a:spcPts val="0"/>
                        </a:spcAft>
                      </a:pPr>
                      <a:r>
                        <a:rPr lang="tr-TR" sz="1200" dirty="0">
                          <a:effectLst/>
                        </a:rPr>
                        <a:t>Seminer</a:t>
                      </a:r>
                      <a:endParaRPr lang="tr-TR" sz="11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200">
                          <a:effectLst/>
                        </a:rPr>
                        <a:t>Sınıf Geçme ve Sınav Yönetmeliği</a:t>
                      </a:r>
                      <a:endParaRPr lang="tr-TR" sz="1100">
                        <a:effectLst/>
                        <a:latin typeface="Calibri"/>
                        <a:ea typeface="Calibri"/>
                        <a:cs typeface="Times New Roman"/>
                      </a:endParaRPr>
                    </a:p>
                  </a:txBody>
                  <a:tcPr marL="68580" marR="68580" marT="0" marB="0"/>
                </a:tc>
                <a:tc>
                  <a:txBody>
                    <a:bodyPr/>
                    <a:lstStyle/>
                    <a:p>
                      <a:pPr>
                        <a:lnSpc>
                          <a:spcPct val="115000"/>
                        </a:lnSpc>
                        <a:spcAft>
                          <a:spcPts val="0"/>
                        </a:spcAft>
                      </a:pPr>
                      <a:r>
                        <a:rPr lang="tr-TR" sz="1200">
                          <a:effectLst/>
                        </a:rPr>
                        <a:t>9.Sınıflar</a:t>
                      </a:r>
                      <a:endParaRPr lang="tr-TR" sz="1100">
                        <a:effectLst/>
                        <a:latin typeface="Calibri"/>
                        <a:ea typeface="Calibri"/>
                        <a:cs typeface="Times New Roman"/>
                      </a:endParaRPr>
                    </a:p>
                  </a:txBody>
                  <a:tcPr marL="68580" marR="68580" marT="0" marB="0"/>
                </a:tc>
              </a:tr>
              <a:tr h="541411">
                <a:tc>
                  <a:txBody>
                    <a:bodyPr/>
                    <a:lstStyle/>
                    <a:p>
                      <a:pPr>
                        <a:lnSpc>
                          <a:spcPct val="115000"/>
                        </a:lnSpc>
                        <a:spcAft>
                          <a:spcPts val="0"/>
                        </a:spcAft>
                      </a:pPr>
                      <a:r>
                        <a:rPr lang="tr-TR" sz="1200" dirty="0" smtClean="0">
                          <a:effectLst/>
                        </a:rPr>
                        <a:t>6- 10 Mayıs</a:t>
                      </a:r>
                      <a:endParaRPr lang="tr-TR" sz="11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200">
                          <a:effectLst/>
                        </a:rPr>
                        <a:t>Seminer</a:t>
                      </a:r>
                      <a:endParaRPr lang="tr-TR" sz="1100">
                        <a:effectLst/>
                        <a:latin typeface="Calibri"/>
                        <a:ea typeface="Calibri"/>
                        <a:cs typeface="Times New Roman"/>
                      </a:endParaRPr>
                    </a:p>
                  </a:txBody>
                  <a:tcPr marL="68580" marR="68580" marT="0" marB="0"/>
                </a:tc>
                <a:tc>
                  <a:txBody>
                    <a:bodyPr/>
                    <a:lstStyle/>
                    <a:p>
                      <a:pPr>
                        <a:lnSpc>
                          <a:spcPct val="115000"/>
                        </a:lnSpc>
                        <a:spcAft>
                          <a:spcPts val="0"/>
                        </a:spcAft>
                      </a:pPr>
                      <a:r>
                        <a:rPr lang="tr-TR" sz="1200">
                          <a:effectLst/>
                        </a:rPr>
                        <a:t>Seçmeli Ders ve Meslek Tercihi</a:t>
                      </a:r>
                      <a:endParaRPr lang="tr-TR" sz="1100">
                        <a:effectLst/>
                        <a:latin typeface="Calibri"/>
                        <a:ea typeface="Calibri"/>
                        <a:cs typeface="Times New Roman"/>
                      </a:endParaRPr>
                    </a:p>
                  </a:txBody>
                  <a:tcPr marL="68580" marR="68580" marT="0" marB="0"/>
                </a:tc>
                <a:tc>
                  <a:txBody>
                    <a:bodyPr/>
                    <a:lstStyle/>
                    <a:p>
                      <a:pPr>
                        <a:lnSpc>
                          <a:spcPct val="115000"/>
                        </a:lnSpc>
                        <a:spcAft>
                          <a:spcPts val="0"/>
                        </a:spcAft>
                      </a:pPr>
                      <a:r>
                        <a:rPr lang="tr-TR" sz="1200">
                          <a:effectLst/>
                        </a:rPr>
                        <a:t>9.Sınıflar</a:t>
                      </a:r>
                      <a:endParaRPr lang="tr-TR" sz="1100">
                        <a:effectLst/>
                        <a:latin typeface="Calibri"/>
                        <a:ea typeface="Calibri"/>
                        <a:cs typeface="Times New Roman"/>
                      </a:endParaRPr>
                    </a:p>
                  </a:txBody>
                  <a:tcPr marL="68580" marR="68580" marT="0" marB="0"/>
                </a:tc>
              </a:tr>
              <a:tr h="541411">
                <a:tc>
                  <a:txBody>
                    <a:bodyPr/>
                    <a:lstStyle/>
                    <a:p>
                      <a:pPr>
                        <a:lnSpc>
                          <a:spcPct val="115000"/>
                        </a:lnSpc>
                        <a:spcAft>
                          <a:spcPts val="0"/>
                        </a:spcAft>
                      </a:pPr>
                      <a:r>
                        <a:rPr lang="tr-TR" sz="1200" dirty="0" smtClean="0">
                          <a:effectLst/>
                        </a:rPr>
                        <a:t>13- 17 Mayıs</a:t>
                      </a:r>
                      <a:endParaRPr lang="tr-TR" sz="11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200" dirty="0">
                          <a:effectLst/>
                        </a:rPr>
                        <a:t>Seminer</a:t>
                      </a:r>
                      <a:endParaRPr lang="tr-TR" sz="11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200" dirty="0">
                          <a:effectLst/>
                        </a:rPr>
                        <a:t>Meslek Tanıtımları ve Üniversite Hazırlık Süreci</a:t>
                      </a:r>
                      <a:endParaRPr lang="tr-TR" sz="11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200" dirty="0">
                          <a:effectLst/>
                        </a:rPr>
                        <a:t>10.Sınıflar</a:t>
                      </a:r>
                      <a:endParaRPr lang="tr-TR" sz="1100" dirty="0">
                        <a:effectLst/>
                        <a:latin typeface="Calibri"/>
                        <a:ea typeface="Calibri"/>
                        <a:cs typeface="Times New Roman"/>
                      </a:endParaRPr>
                    </a:p>
                  </a:txBody>
                  <a:tcPr marL="68580" marR="68580" marT="0" marB="0"/>
                </a:tc>
              </a:tr>
            </a:tbl>
          </a:graphicData>
        </a:graphic>
      </p:graphicFrame>
      <p:sp>
        <p:nvSpPr>
          <p:cNvPr id="5" name="Dikdörtgen 4"/>
          <p:cNvSpPr/>
          <p:nvPr/>
        </p:nvSpPr>
        <p:spPr>
          <a:xfrm>
            <a:off x="3419872" y="4221088"/>
            <a:ext cx="1736373" cy="369332"/>
          </a:xfrm>
          <a:prstGeom prst="rect">
            <a:avLst/>
          </a:prstGeom>
        </p:spPr>
        <p:txBody>
          <a:bodyPr wrap="none">
            <a:spAutoFit/>
          </a:bodyPr>
          <a:lstStyle/>
          <a:p>
            <a:pPr lvl="0" algn="just" fontAlgn="base">
              <a:spcBef>
                <a:spcPct val="0"/>
              </a:spcBef>
              <a:spcAft>
                <a:spcPct val="0"/>
              </a:spcAft>
            </a:pPr>
            <a:r>
              <a:rPr lang="tr-TR" b="1" dirty="0">
                <a:latin typeface="Times New Roman" pitchFamily="18" charset="0"/>
                <a:ea typeface="Calibri" pitchFamily="34" charset="0"/>
                <a:cs typeface="Times New Roman" pitchFamily="18" charset="0"/>
              </a:rPr>
              <a:t>SEMİNERLER</a:t>
            </a:r>
            <a:endParaRPr lang="tr-TR" sz="1050" dirty="0">
              <a:latin typeface="Arial" pitchFamily="34" charset="0"/>
              <a:cs typeface="Arial" pitchFamily="34" charset="0"/>
            </a:endParaRPr>
          </a:p>
        </p:txBody>
      </p:sp>
      <p:sp>
        <p:nvSpPr>
          <p:cNvPr id="6" name="5 Slayt Numarası Yer Tutucusu"/>
          <p:cNvSpPr>
            <a:spLocks noGrp="1"/>
          </p:cNvSpPr>
          <p:nvPr>
            <p:ph type="sldNum" sz="quarter" idx="12"/>
          </p:nvPr>
        </p:nvSpPr>
        <p:spPr/>
        <p:txBody>
          <a:bodyPr/>
          <a:lstStyle/>
          <a:p>
            <a:fld id="{7370D358-5A90-4626-AB58-5274E0ED5986}" type="slidenum">
              <a:rPr lang="tr-TR" smtClean="0"/>
              <a:pPr/>
              <a:t>15</a:t>
            </a:fld>
            <a:endParaRPr lang="tr-TR"/>
          </a:p>
        </p:txBody>
      </p:sp>
    </p:spTree>
    <p:extLst>
      <p:ext uri="{BB962C8B-B14F-4D97-AF65-F5344CB8AC3E}">
        <p14:creationId xmlns:p14="http://schemas.microsoft.com/office/powerpoint/2010/main" val="2161680152"/>
      </p:ext>
    </p:extLst>
  </p:cSld>
  <p:clrMapOvr>
    <a:masterClrMapping/>
  </p:clrMapOvr>
  <p:transition spd="slow" advTm="5000">
    <p:wedge/>
    <p:sndAc>
      <p:stSnd>
        <p:snd r:embed="rId2" name="laser.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23528" y="1268760"/>
            <a:ext cx="8568952"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dirty="0" smtClean="0">
                <a:ln>
                  <a:noFill/>
                </a:ln>
                <a:solidFill>
                  <a:srgbClr val="000000"/>
                </a:solidFill>
                <a:effectLst/>
                <a:latin typeface="Arial" pitchFamily="34" charset="0"/>
                <a:ea typeface="Calibri" pitchFamily="34" charset="0"/>
                <a:cs typeface="PF Handbook Pro"/>
              </a:rPr>
              <a:t>OKUL HAK VE SORUMLULUKLARI</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tr-TR" sz="1400" b="1" dirty="0"/>
              <a:t>ÖĞRENCİ HAKLARI:</a:t>
            </a:r>
          </a:p>
          <a:p>
            <a:pPr marL="0" marR="0" lvl="0" indent="0" algn="just" defTabSz="914400" rtl="0" eaLnBrk="0" fontAlgn="base" latinLnBrk="0" hangingPunct="0">
              <a:lnSpc>
                <a:spcPct val="100000"/>
              </a:lnSpc>
              <a:spcBef>
                <a:spcPct val="0"/>
              </a:spcBef>
              <a:spcAft>
                <a:spcPct val="0"/>
              </a:spcAft>
              <a:buClrTx/>
              <a:buSzTx/>
              <a:buFontTx/>
              <a:buNone/>
              <a:tabLst/>
            </a:pPr>
            <a:r>
              <a:rPr lang="tr-TR" sz="1400" dirty="0"/>
              <a:t> Öğrenciler, okul prensip­lerine uygun olarak, kişiliklerine, fikirlerine ve inançlarına saygı gösterilmesini isteme hakkı­na sahiptirler. </a:t>
            </a:r>
          </a:p>
          <a:p>
            <a:pPr marL="0" marR="0" lvl="0" indent="0" algn="just" defTabSz="914400" rtl="0" eaLnBrk="0" fontAlgn="base" latinLnBrk="0" hangingPunct="0">
              <a:lnSpc>
                <a:spcPct val="100000"/>
              </a:lnSpc>
              <a:spcBef>
                <a:spcPct val="0"/>
              </a:spcBef>
              <a:spcAft>
                <a:spcPct val="0"/>
              </a:spcAft>
              <a:buClrTx/>
              <a:buSzTx/>
              <a:buFontTx/>
              <a:buNone/>
              <a:tabLst/>
            </a:pPr>
            <a:r>
              <a:rPr lang="tr-TR" sz="1400" dirty="0"/>
              <a:t>Okulun genel disiplin uygulamaları ve sınırları çerçevesinde, kişisel yaşamlarına ve özgür­lüklerine saygı gösterilmesini isteme hakkına sahiptirler. </a:t>
            </a:r>
          </a:p>
          <a:p>
            <a:pPr marL="0" marR="0" lvl="0" indent="0" algn="just" defTabSz="914400" rtl="0" eaLnBrk="0" fontAlgn="base" latinLnBrk="0" hangingPunct="0">
              <a:lnSpc>
                <a:spcPct val="100000"/>
              </a:lnSpc>
              <a:spcBef>
                <a:spcPct val="0"/>
              </a:spcBef>
              <a:spcAft>
                <a:spcPct val="0"/>
              </a:spcAft>
              <a:buClrTx/>
              <a:buSzTx/>
              <a:buFontTx/>
              <a:buNone/>
              <a:tabLst/>
            </a:pPr>
            <a:r>
              <a:rPr lang="tr-TR" sz="1400" dirty="0"/>
              <a:t>Öğrenciler, notlarını ve/veya cezalarını; diğer bir ifadeyle kendilerini doğrudan ilgilendiren kararlarda, bilgilendirilme hakkına sahiptirler. Bu konularda, müdür, müdür yardımcıları ve öğretmenleri ile zaman belirleyerek konuşabi­lirler, bilgi isteyebilirler. </a:t>
            </a:r>
          </a:p>
          <a:p>
            <a:pPr marL="0" marR="0" lvl="0" indent="0" algn="just" defTabSz="914400" rtl="0" eaLnBrk="0" fontAlgn="base" latinLnBrk="0" hangingPunct="0">
              <a:lnSpc>
                <a:spcPct val="100000"/>
              </a:lnSpc>
              <a:spcBef>
                <a:spcPct val="0"/>
              </a:spcBef>
              <a:spcAft>
                <a:spcPct val="0"/>
              </a:spcAft>
              <a:buClrTx/>
              <a:buSzTx/>
              <a:buFontTx/>
              <a:buNone/>
              <a:tabLst/>
            </a:pPr>
            <a:r>
              <a:rPr lang="tr-TR" sz="1400" dirty="0"/>
              <a:t>Yazılı veya sözlü olarak belirttikleri ifadelerini, konuşmalarını ve kişisel haklarını koruyacak gizliliği isteme hakkına sahiptirler. </a:t>
            </a:r>
            <a:endParaRPr lang="tr-TR" sz="1400" dirty="0" smtClean="0"/>
          </a:p>
          <a:p>
            <a:r>
              <a:rPr lang="tr-TR" sz="1400" b="1" dirty="0"/>
              <a:t>ÖĞRENCİ SORUMLULUKLARI: </a:t>
            </a:r>
            <a:endParaRPr lang="tr-TR" sz="1400" dirty="0"/>
          </a:p>
          <a:p>
            <a:r>
              <a:rPr lang="tr-TR" sz="1400" dirty="0"/>
              <a:t>Öğrenciler, Okul tarafından belirlenmiş ve or­taya konmuş; kendilerini ilgilendiren tüm ku­rallara uymayı peşinen kabul ederler. Ayni za­manda, derslere olduğu gibi, Okul tarafından düzenlenen kültürel, sanatsal ve sportif etkin­liklerde etkin görev almaya özen gösterirler. Öğrenciler daima en iyiyi yapmaya gayret sarf edecekler; yanlış davranışlara karşı kararlı bir tutum izleyeceklerdir. </a:t>
            </a:r>
          </a:p>
          <a:p>
            <a:r>
              <a:rPr lang="tr-TR" sz="1400" dirty="0"/>
              <a:t>Öğrenciler, tüm öğretim elemanlarını ve okul­da çalışan tüm görevlilere saygı gösterecekler ve geleneksel Türk gelenekleri ve kültürü ile çağdaş davranış normlarını sergileyeceklerdir. </a:t>
            </a:r>
          </a:p>
          <a:p>
            <a:r>
              <a:rPr lang="tr-TR" sz="1400" dirty="0"/>
              <a:t>Öğrenciler Okula ait tüm birimleri ve bu bi­rimlere ait malzeme ve eşyaları korumakla yükümlüdürler. Akademik, sportif ve sanatsal çalışmalarında, yalana ve kopyaya asla yel­tenmeyeceklerdir. Öğrenciler hiçbir durumda gerçeği saklamayacaklarını kabul ederler. </a:t>
            </a:r>
          </a:p>
        </p:txBody>
      </p:sp>
      <p:sp>
        <p:nvSpPr>
          <p:cNvPr id="3" name="2 Slayt Numarası Yer Tutucusu"/>
          <p:cNvSpPr>
            <a:spLocks noGrp="1"/>
          </p:cNvSpPr>
          <p:nvPr>
            <p:ph type="sldNum" sz="quarter" idx="12"/>
          </p:nvPr>
        </p:nvSpPr>
        <p:spPr/>
        <p:txBody>
          <a:bodyPr/>
          <a:lstStyle/>
          <a:p>
            <a:fld id="{7370D358-5A90-4626-AB58-5274E0ED5986}" type="slidenum">
              <a:rPr lang="tr-TR" smtClean="0"/>
              <a:pPr/>
              <a:t>16</a:t>
            </a:fld>
            <a:endParaRPr lang="tr-TR"/>
          </a:p>
        </p:txBody>
      </p:sp>
    </p:spTree>
    <p:extLst>
      <p:ext uri="{BB962C8B-B14F-4D97-AF65-F5344CB8AC3E}">
        <p14:creationId xmlns:p14="http://schemas.microsoft.com/office/powerpoint/2010/main" val="15852647"/>
      </p:ext>
    </p:extLst>
  </p:cSld>
  <p:clrMapOvr>
    <a:masterClrMapping/>
  </p:clrMapOvr>
  <p:transition spd="slow" advTm="5000">
    <p:wedge/>
    <p:sndAc>
      <p:stSnd>
        <p:snd r:embed="rId2" name="laser.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95536" y="1124744"/>
            <a:ext cx="8352928" cy="4832092"/>
          </a:xfrm>
          <a:prstGeom prst="rect">
            <a:avLst/>
          </a:prstGeom>
        </p:spPr>
        <p:txBody>
          <a:bodyPr wrap="square">
            <a:spAutoFit/>
          </a:bodyPr>
          <a:lstStyle/>
          <a:p>
            <a:r>
              <a:rPr lang="tr-TR" sz="1400" b="1" dirty="0"/>
              <a:t>DAVRANIŞ KURALLARI </a:t>
            </a:r>
            <a:endParaRPr lang="tr-TR" sz="1400" dirty="0"/>
          </a:p>
          <a:p>
            <a:r>
              <a:rPr lang="tr-TR" sz="1400" dirty="0"/>
              <a:t>DÜRÜSTLÜK: Dürüstlük toplu yaşamın en önemli temel yapılarından birisidir. Yalan söyleme, aldatma, kopya çekmek, hırsızlık (izinsiz kullanım bu kapsama girer), toplumun her kesiminde olduğu gibi, okul ortamında da kabul edilemez. Bu kurala uymamak cezayı gerektirir. </a:t>
            </a:r>
          </a:p>
          <a:p>
            <a:r>
              <a:rPr lang="tr-TR" sz="1400" dirty="0"/>
              <a:t>NEZAKET: Nezaket, kendine ve başkalarına saygıyı geliştirmede esas olan davranış şek­lidir. Bu nedenle, öğrenciler kullandıkları ke­limeleri ve konuşma tarzlarına dikkat etmek zorundadırlar. Güzel davranış ve nezaketleri­ni, büyüklerine olduğu kadar, arkadaşlarına da göstermelidirler. Öğrencilerin tümü, birbirleri­ne nazik davranmak zorundadırlar. Öğrenciler, sınıflarına bir büyük geldiği zaman ayağa kal­karak ve konuşmayı sonlandırarak sandalye­lerinin yanında elleri arkada, dik ve yüzleri ge­len kişiye dönük olarak ayakta durmalıdırlar. Öğrenciler bir büyük geçerken geri çekilerek yol vermeli ve okulda gördükleri her büyüğü, ‘Günaydın, iyi günler veya iyi akşamlar’ diye­rek selamlamalıdırlar. İsimleri bilmedikleri büyüklerine hitap ederken ‘Efendim’ kelime­sini kullanmalıdırlar. Konuşurken büyüklere ‘siz’ diyerek hitap edilmelidir</a:t>
            </a:r>
            <a:r>
              <a:rPr lang="tr-TR" sz="1400" dirty="0" smtClean="0"/>
              <a:t>.</a:t>
            </a:r>
          </a:p>
          <a:p>
            <a:r>
              <a:rPr lang="tr-TR" sz="1400" dirty="0"/>
              <a:t>DAKİKLİK: Öğrenciler dakikliğin önemini bil­mek zorundadırlar. Derslerine, törenlere, ders dışı etkinliklere, toplantılara ve yemeklere zamanında katılmak durumundadırlar. Günün başında ve teneffüslerin sonunda çalan zille birlikte, öğrencilerin sınıfa girmeleri ve gerek­li ders hazırlığını yaparak dersin başlamasını beklemeleri gerekir. Derse giriş zilinin çalma­sıyla birlikte tüm öğrenciler ve öğretmenler sınıflarına yönelmek zorundadırlar</a:t>
            </a:r>
            <a:r>
              <a:rPr lang="tr-TR" sz="1400" dirty="0" smtClean="0"/>
              <a:t>.</a:t>
            </a:r>
          </a:p>
          <a:p>
            <a:r>
              <a:rPr lang="tr-TR" sz="1400" dirty="0" smtClean="0"/>
              <a:t> </a:t>
            </a:r>
            <a:r>
              <a:rPr lang="tr-TR" sz="1400" dirty="0"/>
              <a:t>ARKADAŞLIK İLİŞKİLERİ: Kız ve erkek öğren­ciler, birbirlerine nazik ve saygılı olmak duru­mundadırlar. Birbirlerine karşı konuşmaların­da ve davranışlarında düzeyli, saygılı ve nazik ifadeler kullanmak zorundadırlar. Birbirlerini yargılayan, küçümseyen, alaycı ve düzeysiz konuşmaların, gruplaşmaların eğitimsiz insan davranışı olduğu unutulmamalıdır. Bu konu­daki uyarılara önem verilmeli ve tekrarından kaçınılmalıdır. Şakaların ve esprilerin düzeyli olmasına dikkat edilmelidir. </a:t>
            </a:r>
          </a:p>
        </p:txBody>
      </p:sp>
      <p:sp>
        <p:nvSpPr>
          <p:cNvPr id="3" name="2 Slayt Numarası Yer Tutucusu"/>
          <p:cNvSpPr>
            <a:spLocks noGrp="1"/>
          </p:cNvSpPr>
          <p:nvPr>
            <p:ph type="sldNum" sz="quarter" idx="12"/>
          </p:nvPr>
        </p:nvSpPr>
        <p:spPr/>
        <p:txBody>
          <a:bodyPr/>
          <a:lstStyle/>
          <a:p>
            <a:fld id="{7370D358-5A90-4626-AB58-5274E0ED5986}" type="slidenum">
              <a:rPr lang="tr-TR" smtClean="0"/>
              <a:pPr/>
              <a:t>17</a:t>
            </a:fld>
            <a:endParaRPr lang="tr-TR"/>
          </a:p>
        </p:txBody>
      </p:sp>
    </p:spTree>
    <p:extLst>
      <p:ext uri="{BB962C8B-B14F-4D97-AF65-F5344CB8AC3E}">
        <p14:creationId xmlns:p14="http://schemas.microsoft.com/office/powerpoint/2010/main" val="825259732"/>
      </p:ext>
    </p:extLst>
  </p:cSld>
  <p:clrMapOvr>
    <a:masterClrMapping/>
  </p:clrMapOvr>
  <p:transition spd="slow" advTm="5000">
    <p:wedge/>
    <p:sndAc>
      <p:stSnd>
        <p:snd r:embed="rId2" name="laser.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95536" y="1124744"/>
            <a:ext cx="8352928" cy="5047536"/>
          </a:xfrm>
          <a:prstGeom prst="rect">
            <a:avLst/>
          </a:prstGeom>
        </p:spPr>
        <p:txBody>
          <a:bodyPr wrap="square">
            <a:spAutoFit/>
          </a:bodyPr>
          <a:lstStyle/>
          <a:p>
            <a:r>
              <a:rPr lang="tr-TR" sz="1400" dirty="0"/>
              <a:t>DEĞERLİ KİŞİSEL EŞYALAR: Küpe, kolye, bilek­lik, künye, yüzük ve bunun gibi değerli kişisel eşyalar kullanılmaz. Saat dışında takı kulla­nılmaz. Saatlerin değerinin yüksek olması­nın hiçbir pratik değerinin olmadığı </a:t>
            </a:r>
            <a:r>
              <a:rPr lang="tr-TR" sz="1400" dirty="0" smtClean="0"/>
              <a:t>benim­senmelidir</a:t>
            </a:r>
            <a:endParaRPr lang="tr-TR" sz="1400" dirty="0"/>
          </a:p>
          <a:p>
            <a:r>
              <a:rPr lang="tr-TR" sz="1400" dirty="0" smtClean="0"/>
              <a:t>Sahip </a:t>
            </a:r>
            <a:r>
              <a:rPr lang="tr-TR" sz="1400" dirty="0"/>
              <a:t>olunan değerli malzeme al­çak gönüllüğün en büyük erdemlerden birisi olduğu hiçbir zaman akıldan çıkarılmamalıdır. Okuldaki ilgili öğretmene, ya da idareye ema­net edilmemiş takı, değerli eşya veya harçlık </a:t>
            </a:r>
            <a:r>
              <a:rPr lang="tr-TR" sz="1400" dirty="0" smtClean="0"/>
              <a:t> </a:t>
            </a:r>
            <a:r>
              <a:rPr lang="tr-TR" sz="1400" dirty="0"/>
              <a:t>paranın kaybolmasından Okul sorumlu tutulamaz. Israrla kullanılan takı veya okula gelmemesi gereken eşya öğret­men tarafından alınarak Okul idaresine iletilir. Söz konusu eşya veliye teslim edilir. </a:t>
            </a:r>
          </a:p>
          <a:p>
            <a:r>
              <a:rPr lang="tr-TR" sz="1400" dirty="0"/>
              <a:t>İZİNSİZ GİDİŞLER: Öğrenci yoklamaları her ders yapılmaktadır. Okul idaresinin izni ol­maksızın, veli ile birlikte bile olsa, okuldan ayrılmak, öğrenci hakkında Okul idaresinin araştırma yapmasına yol açar. </a:t>
            </a:r>
          </a:p>
          <a:p>
            <a:r>
              <a:rPr lang="tr-TR" sz="1400" dirty="0"/>
              <a:t>ELEKTRONİK ALETLER: Okula elektronik alet­lerin getirilmesi yasaktır. Elektronik oyunlar, kulaklıklı radyo/teyp, disk çalar vb. gibi aletler okula getirildiğinde nöbetçi öğretmen tarafın­dan alınır ve idareye teslim edilir.</a:t>
            </a:r>
          </a:p>
          <a:p>
            <a:r>
              <a:rPr lang="tr-TR" sz="1400" dirty="0"/>
              <a:t> BİLGİSAYAR KULLANIMI: Okul içinde bilgisayar­lar eğitim ve öğretim amacı dışında kullanıl­maz. Sınıflardaki bilgisayarlar sadece öğret­men gözetiminde derslerde kullanılır. </a:t>
            </a:r>
          </a:p>
          <a:p>
            <a:r>
              <a:rPr lang="tr-TR" sz="1400" dirty="0"/>
              <a:t>CEP TELEFONLARI: Okulda cep telefonu ge­tirilmesi ve kullanımı kurallara bağlıdır. Okul sınırları içinde kapalı olarak muhafaza edilir. Ancak acil bir durumda bir idareci veya öğret­menden izin alarak açılıp kullanılabilir. Okul içinde izinsiz telefon kullanılması veya tele­fonunu açık bulundurulması suç teşkil eder ve yaptırıma tabidir. </a:t>
            </a:r>
          </a:p>
          <a:p>
            <a:r>
              <a:rPr lang="tr-TR" sz="1400" dirty="0"/>
              <a:t>YEMEKHANE VE BAHÇE: Öğrencilerin doğru davranışlarının sınıfta olduğu kadar, yemek­hane ve bahçede de sürmelidir. Okula ait eş­yaların, objelerin korunması; çevrenin temiz­liği, konuşma tonunun ve tarzının öğrencinin kendisi tarafından denetlenmesi gereken davranışlardır. Yemek yerken ‘Afiyet olsun’ di­leğinde bulunmak, servis yapan ilgililere ‘Te­şekkür ederim’ ‘Elinize sağlık’ demek terbiye geleneğinin sergilenmesi ve olumlu izlenimi geliştirmek için bir fırsattır. </a:t>
            </a:r>
          </a:p>
        </p:txBody>
      </p:sp>
      <p:sp>
        <p:nvSpPr>
          <p:cNvPr id="3" name="2 Slayt Numarası Yer Tutucusu"/>
          <p:cNvSpPr>
            <a:spLocks noGrp="1"/>
          </p:cNvSpPr>
          <p:nvPr>
            <p:ph type="sldNum" sz="quarter" idx="12"/>
          </p:nvPr>
        </p:nvSpPr>
        <p:spPr/>
        <p:txBody>
          <a:bodyPr/>
          <a:lstStyle/>
          <a:p>
            <a:fld id="{7370D358-5A90-4626-AB58-5274E0ED5986}" type="slidenum">
              <a:rPr lang="tr-TR" smtClean="0"/>
              <a:pPr/>
              <a:t>18</a:t>
            </a:fld>
            <a:endParaRPr lang="tr-TR"/>
          </a:p>
        </p:txBody>
      </p:sp>
    </p:spTree>
    <p:extLst>
      <p:ext uri="{BB962C8B-B14F-4D97-AF65-F5344CB8AC3E}">
        <p14:creationId xmlns:p14="http://schemas.microsoft.com/office/powerpoint/2010/main" val="3929822155"/>
      </p:ext>
    </p:extLst>
  </p:cSld>
  <p:clrMapOvr>
    <a:masterClrMapping/>
  </p:clrMapOvr>
  <p:transition spd="slow" advTm="5000">
    <p:wedge/>
    <p:sndAc>
      <p:stSnd>
        <p:snd r:embed="rId2" name="laser.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1268760"/>
            <a:ext cx="8352928" cy="4955203"/>
          </a:xfrm>
          <a:prstGeom prst="rect">
            <a:avLst/>
          </a:prstGeom>
        </p:spPr>
        <p:txBody>
          <a:bodyPr wrap="square">
            <a:spAutoFit/>
          </a:bodyPr>
          <a:lstStyle/>
          <a:p>
            <a:r>
              <a:rPr lang="tr-TR" sz="1400" dirty="0"/>
              <a:t>Yemekhaneye girmeden önce eller sabunla yıkanmalıdır. Yemekhanede sıraya girmek başkalarının sırasına saygı göstermek, top­lu yaşama uyum kurallarından birisi ve öğ­rencilerden beklenen davranışlardır. Yemek almak için sıraya girildiğinde, başkaları için sıra tutmak, başkasını bu işe görevlendirmek kabul edilemez. Yemeklere sınıfça toplu ola­rak çıkılır ve yemekten sonra tabaklar yıkama servisine bırakılır. Sınıflarda, sıra altlarında ve dolaplarda yiyecek ve içecek bulundurulmaz</a:t>
            </a:r>
            <a:r>
              <a:rPr lang="tr-TR" sz="1400" dirty="0" smtClean="0"/>
              <a:t>.</a:t>
            </a:r>
          </a:p>
          <a:p>
            <a:r>
              <a:rPr lang="tr-TR" sz="1400" dirty="0"/>
              <a:t>OKUL SERVİSLERİ: Doğru davranış kuralları, okul servislerinde de sürmelidir. Güvenli bir şekilde okula gidiş-geliş için, servis öğret­menlerinin uyarılarına dikkat etmek gerekir. Öğrenciler sabahları servis saatinden beş da­kika önce duraklarında olmak zorundadırlar. Durağına erken gelen servis, her zamanki sa­atine kadar öğrenciyi bekler. Durağında hazır bulunmayan öğrenciyi servis beklemez. Ser­vislerin zamanında okula gelebilmesi için uy­gulanan bu sistemde, öz disiplin çok önemlidir.  </a:t>
            </a:r>
          </a:p>
          <a:p>
            <a:r>
              <a:rPr lang="tr-TR" sz="1400" dirty="0"/>
              <a:t>SINIF YAPISI: Öğrenciler izinsiz oldukları du­rumlar dışında derse zamanında girmek zo­rundadırlar. Sınıfta gürültü yapmak, ders es­nasında sınıfta gezinmek, camlardan dışarıya her hangi bir şey atmak, dışarıdaki insanlarla ders saatleri içerisinde sözlü iletişim kurmak, camlardan sarkmak öğrencilerin gösterme­meleri gereken davranışlardır. </a:t>
            </a:r>
            <a:endParaRPr lang="tr-TR" sz="1400" dirty="0" smtClean="0"/>
          </a:p>
          <a:p>
            <a:endParaRPr lang="tr-TR" sz="1400" dirty="0" smtClean="0"/>
          </a:p>
          <a:p>
            <a:r>
              <a:rPr lang="tr-TR" sz="1400" b="1" dirty="0"/>
              <a:t>DAVRANIŞ, DÜZEN VE KIYAFET KURALLARI </a:t>
            </a:r>
            <a:endParaRPr lang="tr-TR" sz="1400" dirty="0"/>
          </a:p>
          <a:p>
            <a:r>
              <a:rPr lang="tr-TR" sz="1400" dirty="0"/>
              <a:t> </a:t>
            </a:r>
          </a:p>
          <a:p>
            <a:r>
              <a:rPr lang="tr-TR" sz="1400" dirty="0"/>
              <a:t>DAVRANIŞ: Öğrenciler temiz giyimli ve iyi dav­ranış içinde olmalıdırlar. Sıradan ve düzeysiz davranış ve konuşmalar; diğer öğrencilerin öğrenme hakkını engelleyen sınıf içi düzen­sizlik ve kuralsızlıklar KAİHL öğrencilerinden beklenmeyen ve olması durumunda ciddi uya­rıları gerektiren yanlış davranışlardır.</a:t>
            </a:r>
          </a:p>
          <a:p>
            <a:r>
              <a:rPr lang="tr-TR" dirty="0" smtClean="0"/>
              <a:t> </a:t>
            </a:r>
            <a:endParaRPr lang="tr-TR" dirty="0"/>
          </a:p>
          <a:p>
            <a:endParaRPr lang="tr-TR" dirty="0"/>
          </a:p>
        </p:txBody>
      </p:sp>
      <p:sp>
        <p:nvSpPr>
          <p:cNvPr id="3" name="2 Slayt Numarası Yer Tutucusu"/>
          <p:cNvSpPr>
            <a:spLocks noGrp="1"/>
          </p:cNvSpPr>
          <p:nvPr>
            <p:ph type="sldNum" sz="quarter" idx="12"/>
          </p:nvPr>
        </p:nvSpPr>
        <p:spPr/>
        <p:txBody>
          <a:bodyPr/>
          <a:lstStyle/>
          <a:p>
            <a:fld id="{7370D358-5A90-4626-AB58-5274E0ED5986}" type="slidenum">
              <a:rPr lang="tr-TR" smtClean="0"/>
              <a:pPr/>
              <a:t>19</a:t>
            </a:fld>
            <a:endParaRPr lang="tr-TR"/>
          </a:p>
        </p:txBody>
      </p:sp>
    </p:spTree>
    <p:extLst>
      <p:ext uri="{BB962C8B-B14F-4D97-AF65-F5344CB8AC3E}">
        <p14:creationId xmlns:p14="http://schemas.microsoft.com/office/powerpoint/2010/main" val="4230404843"/>
      </p:ext>
    </p:extLst>
  </p:cSld>
  <p:clrMapOvr>
    <a:masterClrMapping/>
  </p:clrMapOvr>
  <p:transition spd="slow" advTm="5000">
    <p:wedge/>
    <p:sndAc>
      <p:stSnd>
        <p:snd r:embed="rId2" name="laser.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347864" y="1052736"/>
            <a:ext cx="5582424" cy="2031325"/>
          </a:xfrm>
          <a:prstGeom prst="rect">
            <a:avLst/>
          </a:prstGeom>
        </p:spPr>
        <p:txBody>
          <a:bodyPr wrap="square">
            <a:spAutoFit/>
          </a:bodyPr>
          <a:lstStyle/>
          <a:p>
            <a:pPr algn="ctr"/>
            <a:endParaRPr lang="tr-TR" dirty="0" smtClean="0"/>
          </a:p>
          <a:p>
            <a:pPr algn="ctr"/>
            <a:r>
              <a:rPr lang="tr-TR" dirty="0" smtClean="0"/>
              <a:t> </a:t>
            </a:r>
            <a:r>
              <a:rPr lang="tr-TR" b="1" dirty="0"/>
              <a:t>DEĞERLİ VELİLER, SEVGİLİ ÖĞRENCİLER ! </a:t>
            </a:r>
            <a:endParaRPr lang="tr-TR" b="1" dirty="0" smtClean="0"/>
          </a:p>
          <a:p>
            <a:r>
              <a:rPr lang="tr-TR" sz="1200" dirty="0" smtClean="0">
                <a:latin typeface="Times New Roman" pitchFamily="18" charset="0"/>
                <a:cs typeface="Times New Roman" pitchFamily="18" charset="0"/>
              </a:rPr>
              <a:t>	</a:t>
            </a:r>
          </a:p>
          <a:p>
            <a:r>
              <a:rPr lang="tr-TR" sz="1200" dirty="0" smtClean="0">
                <a:latin typeface="Times New Roman" pitchFamily="18" charset="0"/>
                <a:cs typeface="Times New Roman" pitchFamily="18" charset="0"/>
              </a:rPr>
              <a:t>      Bu el kitabı Turgutlu Lisesi ailesine katılan tüm veli ve öğrencilerimizin, okulumuzu, okulumuzdaki uygulamaları ve kuralları tanımaları amacı ile hazırlanmıştır. Ayrıca,bu el kitabı sizlere </a:t>
            </a:r>
            <a:r>
              <a:rPr lang="tr-TR" sz="1200" dirty="0">
                <a:latin typeface="Times New Roman" pitchFamily="18" charset="0"/>
                <a:cs typeface="Times New Roman" pitchFamily="18" charset="0"/>
              </a:rPr>
              <a:t>Turgutlu </a:t>
            </a:r>
            <a:r>
              <a:rPr lang="tr-TR" sz="1200" dirty="0" smtClean="0">
                <a:latin typeface="Times New Roman" pitchFamily="18" charset="0"/>
                <a:cs typeface="Times New Roman" pitchFamily="18" charset="0"/>
              </a:rPr>
              <a:t>Lisesindeki akademik programlarımız, günlük programlarımız,değerlendirme süreçleri ve okulun işleyişiyle ilgili bilgileri sunmaktadır.</a:t>
            </a:r>
          </a:p>
          <a:p>
            <a:endParaRPr lang="tr-TR" dirty="0"/>
          </a:p>
        </p:txBody>
      </p:sp>
      <p:sp>
        <p:nvSpPr>
          <p:cNvPr id="6" name="Dikdörtgen 5"/>
          <p:cNvSpPr/>
          <p:nvPr/>
        </p:nvSpPr>
        <p:spPr>
          <a:xfrm>
            <a:off x="107504" y="2924944"/>
            <a:ext cx="9036496" cy="3785652"/>
          </a:xfrm>
          <a:prstGeom prst="rect">
            <a:avLst/>
          </a:prstGeom>
        </p:spPr>
        <p:txBody>
          <a:bodyPr wrap="square">
            <a:spAutoFit/>
          </a:bodyPr>
          <a:lstStyle/>
          <a:p>
            <a:r>
              <a:rPr lang="tr-TR" sz="1200" dirty="0" smtClean="0">
                <a:latin typeface="Times New Roman" pitchFamily="18" charset="0"/>
                <a:cs typeface="Times New Roman" pitchFamily="18" charset="0"/>
              </a:rPr>
              <a:t>      Okuldaki eğitim ve öğretim faaliyetlerinin genel amacı, bir ülkenin geleceği olan çocukların bilgi, beceri ve davranış olarak sağlıklı ve verimli şekilde yetişmelerini sağlamaktır.</a:t>
            </a:r>
          </a:p>
          <a:p>
            <a:r>
              <a:rPr lang="tr-TR" sz="1200" dirty="0" smtClean="0">
                <a:latin typeface="Times New Roman" pitchFamily="18" charset="0"/>
                <a:cs typeface="Times New Roman" pitchFamily="18" charset="0"/>
              </a:rPr>
              <a:t>      Türk Milli eğitiminin ilkeleri doğrultusunda çağdaş eğitim veren bir kurum olarak, </a:t>
            </a:r>
            <a:r>
              <a:rPr lang="tr-TR" sz="1200" dirty="0">
                <a:latin typeface="Times New Roman" pitchFamily="18" charset="0"/>
                <a:cs typeface="Times New Roman" pitchFamily="18" charset="0"/>
              </a:rPr>
              <a:t>Turgutlu </a:t>
            </a:r>
            <a:r>
              <a:rPr lang="tr-TR" sz="1200" dirty="0" smtClean="0">
                <a:latin typeface="Times New Roman" pitchFamily="18" charset="0"/>
                <a:cs typeface="Times New Roman" pitchFamily="18" charset="0"/>
              </a:rPr>
              <a:t>Lisesinin temel amacı, öğrencilerin sorumlu ve içinde yaşadıkları topluma ve dünyaya duyarlı olmalarını sağlamak için kendisine güvenen, dürüstlüğü ilke edinen ve başkalarına saygı duyan ve bu duyguları aşılayan, sürekli gelişen, değişime ve gelişime açık, kendini bilen, hayattaki engellere çözüm üreten, Türk toplumuna yüksek karakterli, donanımlı, meslek hayatında ve sosyal yaşamda başarılı, aydın bireyler yetiştirmektedir. Yöneticilerimiz ve öğretmenlerimiz için çizilmiş hedef budur. </a:t>
            </a:r>
          </a:p>
          <a:p>
            <a:r>
              <a:rPr lang="tr-TR" sz="1200" dirty="0" smtClean="0">
                <a:latin typeface="Times New Roman" pitchFamily="18" charset="0"/>
                <a:cs typeface="Times New Roman" pitchFamily="18" charset="0"/>
              </a:rPr>
              <a:t>      Bir çocuğun iyi bir okula verilmesi ile anne ve babanın yetiştirme görevi şüphesiz ki bitmemektedir. Çocuğu yalnız okul yetiştirmez. Okulun, aile ve çevrenin çocuğun yetişmesinde orantılı sorumlulukları vardır. Özellikle okul dışı zamanlarda velinin bu sorumluluğu daha da fazladır.Çocuğunuzun okulumuzdaki öğrenim hayatı boyunca bu sorumluluğu, işbirliği içinde birlikte taşıyacağız. </a:t>
            </a:r>
          </a:p>
          <a:p>
            <a:r>
              <a:rPr lang="tr-TR" sz="1200" dirty="0" smtClean="0">
                <a:latin typeface="Times New Roman" pitchFamily="18" charset="0"/>
                <a:cs typeface="Times New Roman" pitchFamily="18" charset="0"/>
              </a:rPr>
              <a:t>      Okulumuzun kurum kültürü, Akademik başarısı, Önemsediğimiz değerlerimize sahip çıkmak, Düzenli ve planlı olmamıza, kendi iç disiplinimize bağlı olduğunu unutmayalım. Okulumuza ait uygulamaların ve kuralların gerek sizler gerekse öğrencilerimiz tarafından aynı bakış açısı ve anlayışla algılanacağına ve sorumlulukların eksiksiz olarak yerine getirileceğine olan inancımız sonsuzdur. Sizler de çok sevdiğiniz çocuklarınızın yetkili ve güvenilir ellerde olacağına inanmalısınız.</a:t>
            </a:r>
          </a:p>
          <a:p>
            <a:r>
              <a:rPr lang="tr-TR" sz="1200" dirty="0" smtClean="0">
                <a:latin typeface="Times New Roman" pitchFamily="18" charset="0"/>
                <a:cs typeface="Times New Roman" pitchFamily="18" charset="0"/>
              </a:rPr>
              <a:t>      Hazırladığımız bu kitapçık, öğrencilerimize ve siz değerli velilerimize rehber olacaktır.</a:t>
            </a:r>
          </a:p>
          <a:p>
            <a:r>
              <a:rPr lang="tr-TR" sz="1400" b="1" dirty="0"/>
              <a:t> </a:t>
            </a:r>
            <a:endParaRPr lang="tr-TR" sz="1400" b="1" dirty="0" smtClean="0"/>
          </a:p>
          <a:p>
            <a:endParaRPr lang="tr-TR" sz="1400" dirty="0"/>
          </a:p>
          <a:p>
            <a:r>
              <a:rPr lang="tr-TR" sz="1400" b="1" dirty="0" smtClean="0"/>
              <a:t>							      Duran CAN</a:t>
            </a:r>
            <a:endParaRPr lang="tr-TR" sz="1400" dirty="0"/>
          </a:p>
          <a:p>
            <a:r>
              <a:rPr lang="tr-TR" b="1" dirty="0"/>
              <a:t>               							 </a:t>
            </a:r>
            <a:r>
              <a:rPr lang="tr-TR" b="1" dirty="0" smtClean="0"/>
              <a:t>   </a:t>
            </a:r>
            <a:r>
              <a:rPr lang="tr-TR" sz="1400" b="1" dirty="0" smtClean="0"/>
              <a:t>OKUL </a:t>
            </a:r>
            <a:r>
              <a:rPr lang="tr-TR" sz="1400" b="1" dirty="0"/>
              <a:t>MÜDÜRÜ</a:t>
            </a:r>
            <a:endParaRPr lang="tr-TR" sz="1400" dirty="0"/>
          </a:p>
        </p:txBody>
      </p:sp>
      <p:sp>
        <p:nvSpPr>
          <p:cNvPr id="7" name="6 Slayt Numarası Yer Tutucusu"/>
          <p:cNvSpPr>
            <a:spLocks noGrp="1"/>
          </p:cNvSpPr>
          <p:nvPr>
            <p:ph type="sldNum" sz="quarter" idx="12"/>
          </p:nvPr>
        </p:nvSpPr>
        <p:spPr/>
        <p:txBody>
          <a:bodyPr/>
          <a:lstStyle/>
          <a:p>
            <a:fld id="{7370D358-5A90-4626-AB58-5274E0ED5986}" type="slidenum">
              <a:rPr lang="tr-TR" smtClean="0"/>
              <a:pPr/>
              <a:t>2</a:t>
            </a:fld>
            <a:endParaRPr lang="tr-TR"/>
          </a:p>
        </p:txBody>
      </p:sp>
      <p:pic>
        <p:nvPicPr>
          <p:cNvPr id="1026" name="Picture 2" descr="http://mebk12.meb.gov.tr/meb_iys_dosyalar/45/15/972942/resimler/2014_12/k_08132252_k_10201833_mudur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53194"/>
            <a:ext cx="3312368"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774680"/>
      </p:ext>
    </p:extLst>
  </p:cSld>
  <p:clrMapOvr>
    <a:masterClrMapping/>
  </p:clrMapOvr>
  <p:transition spd="slow" advTm="5000">
    <p:wedge/>
    <p:sndAc>
      <p:stSnd>
        <p:snd r:embed="rId2" name="laser.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51520" y="1124744"/>
            <a:ext cx="8424936" cy="4893647"/>
          </a:xfrm>
          <a:prstGeom prst="rect">
            <a:avLst/>
          </a:prstGeom>
        </p:spPr>
        <p:txBody>
          <a:bodyPr wrap="square">
            <a:spAutoFit/>
          </a:bodyPr>
          <a:lstStyle/>
          <a:p>
            <a:r>
              <a:rPr lang="tr-TR" sz="1400" dirty="0" smtClean="0"/>
              <a:t>Öğren­ciler </a:t>
            </a:r>
            <a:r>
              <a:rPr lang="tr-TR" sz="1400" dirty="0"/>
              <a:t>okul binası içinde koşmamalıdırlar. Öğ­renciler sıraların üzerine değil, sandalyelerine oturmalı; sıra masa, sandalye üzerine ayakla basmamalıdırlar. Öğrencinin sınıfta, koridorda herhangi bir şey dökmesi durumunda, ilgili </a:t>
            </a:r>
          </a:p>
          <a:p>
            <a:r>
              <a:rPr lang="tr-TR" sz="1400" dirty="0"/>
              <a:t>hizmetlilere nazik bir şekilde haber vererek, temizliğin yapılmasını sağlamak kendi sorum­luluğudur. Öğrenciler yiyecek ve içeceklerini yemekhane dışında kantin katında tüketmeli­dirler, sınıflara ve diğer alanlara </a:t>
            </a:r>
            <a:r>
              <a:rPr lang="tr-TR" sz="1400" dirty="0" smtClean="0"/>
              <a:t>götürülemez</a:t>
            </a:r>
          </a:p>
          <a:p>
            <a:r>
              <a:rPr lang="tr-TR" sz="1400" b="1" dirty="0"/>
              <a:t>SOFRA KURALLARI:</a:t>
            </a:r>
            <a:r>
              <a:rPr lang="tr-TR" sz="1400" dirty="0"/>
              <a:t> </a:t>
            </a:r>
          </a:p>
          <a:p>
            <a:r>
              <a:rPr lang="tr-TR" sz="1400" dirty="0"/>
              <a:t>Öğrencilerin sosyal davra­nış kurallarının en önemlisi olan sofra kuralla­rını bilmesi ve sergilemesi beklenir. Yemekte dik oturulur ve dirsekler masaya dayanmaz. Eller tabağın iki tarafında tutulur; ağız kapa­lı çiğnenir, ağız tabağa ve çatal kaşığa değil, çatal ve bıçak ağıza yaklaştırılır. Lokmalar ağız kapalı çiğnenir, elde çatal, kaşık tutula­rak ekmek bölünmez. Yemek bitinceye kadar kalkılmaz; yiyecek ve içecek yemekhaneden dışarıya çıkarılmaz. Toplu yerlerde, değişik zamanlarda sofra kuralları konusunda eleşti­ri almamak amacıyla, konu ile ilgili kitapların okunması ve incelenmesi ve aile ile birlikte uygulamalar yapılması, yanlışların evde de düzeltilmesi tavsiye edilir. Yemek zamanları, gün içinde bir arada olunabilen, günün sakin ve önemli bir zaman dilimidir. Bu nedenle gü­rültünün mümkün olduğu kadar alt seviyede tutulması gereklidir. </a:t>
            </a:r>
          </a:p>
          <a:p>
            <a:r>
              <a:rPr lang="tr-TR" sz="1400" b="1" dirty="0"/>
              <a:t>DÜZEN VE TEMİZLİK:</a:t>
            </a:r>
            <a:endParaRPr lang="tr-TR" sz="1400" dirty="0"/>
          </a:p>
          <a:p>
            <a:r>
              <a:rPr lang="tr-TR" sz="1400" dirty="0"/>
              <a:t> Öğrencilerin kitap ve defterleri kendilerine tahsis edilen dolaplar­da tutulmalıdır. Dolaplar her zaman tertipli ve düzenli olmalıdır. Okul-ders başarısının en önemli bölümünü, kitap, defter ve dosya dü­zeni oluşturur. Ders bitiminde öğrenciye ait sıranın düzeni öğrenci tarafından yapılır. Tüm çöpler, çöp kutusuna atılır, kurala uyulmama­sı, toplu temizliğe katılımı gerektirir. Öğrenci­lerin, birbirlerinin dolaplarını karıştırması ve araştırması yasaktır. Her öğrenci kendi sırası­nın temizlik, tertip ve düzeninden sorumludur.</a:t>
            </a:r>
            <a:endParaRPr lang="tr-TR" sz="1400" dirty="0" smtClean="0"/>
          </a:p>
          <a:p>
            <a:endParaRPr lang="tr-TR" dirty="0"/>
          </a:p>
        </p:txBody>
      </p:sp>
      <p:sp>
        <p:nvSpPr>
          <p:cNvPr id="3" name="2 Slayt Numarası Yer Tutucusu"/>
          <p:cNvSpPr>
            <a:spLocks noGrp="1"/>
          </p:cNvSpPr>
          <p:nvPr>
            <p:ph type="sldNum" sz="quarter" idx="12"/>
          </p:nvPr>
        </p:nvSpPr>
        <p:spPr/>
        <p:txBody>
          <a:bodyPr/>
          <a:lstStyle/>
          <a:p>
            <a:fld id="{7370D358-5A90-4626-AB58-5274E0ED5986}" type="slidenum">
              <a:rPr lang="tr-TR" smtClean="0"/>
              <a:pPr/>
              <a:t>20</a:t>
            </a:fld>
            <a:endParaRPr lang="tr-TR"/>
          </a:p>
        </p:txBody>
      </p:sp>
    </p:spTree>
    <p:extLst>
      <p:ext uri="{BB962C8B-B14F-4D97-AF65-F5344CB8AC3E}">
        <p14:creationId xmlns:p14="http://schemas.microsoft.com/office/powerpoint/2010/main" val="1073795771"/>
      </p:ext>
    </p:extLst>
  </p:cSld>
  <p:clrMapOvr>
    <a:masterClrMapping/>
  </p:clrMapOvr>
  <p:transition spd="slow" advTm="5000">
    <p:wedge/>
    <p:sndAc>
      <p:stSnd>
        <p:snd r:embed="rId2" name="laser.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40702" y="116632"/>
            <a:ext cx="8712968" cy="369332"/>
          </a:xfrm>
          <a:prstGeom prst="rect">
            <a:avLst/>
          </a:prstGeom>
        </p:spPr>
        <p:txBody>
          <a:bodyPr wrap="square">
            <a:spAutoFit/>
          </a:bodyPr>
          <a:lstStyle/>
          <a:p>
            <a:r>
              <a:rPr lang="tr-TR" dirty="0"/>
              <a:t> </a:t>
            </a:r>
          </a:p>
        </p:txBody>
      </p:sp>
      <p:sp>
        <p:nvSpPr>
          <p:cNvPr id="2" name="Dikdörtgen 1"/>
          <p:cNvSpPr/>
          <p:nvPr/>
        </p:nvSpPr>
        <p:spPr>
          <a:xfrm>
            <a:off x="251520" y="1340768"/>
            <a:ext cx="8496944" cy="4832092"/>
          </a:xfrm>
          <a:prstGeom prst="rect">
            <a:avLst/>
          </a:prstGeom>
        </p:spPr>
        <p:txBody>
          <a:bodyPr wrap="square">
            <a:spAutoFit/>
          </a:bodyPr>
          <a:lstStyle/>
          <a:p>
            <a:r>
              <a:rPr lang="tr-TR" sz="1400" b="1" dirty="0"/>
              <a:t>KİŞİSEL BAKIM</a:t>
            </a:r>
            <a:r>
              <a:rPr lang="tr-TR" sz="1400" dirty="0"/>
              <a:t>: </a:t>
            </a:r>
          </a:p>
          <a:p>
            <a:r>
              <a:rPr lang="tr-TR" sz="1400" dirty="0"/>
              <a:t>Öz bakım, çağdaş bir insanın en önemli özelliğidir. Beden temizliğine özen göste­rilmeli; Yaş grubu yükseldikçe beden temizliğini koruyacak yardımcı malzemeler kullanılmalıdır. Ancak, tüm yardımcı kozmetiklerin esas temizlik gerçekleşmedikçe faydasız olduğu hatırlanmalıdır. Hijyen, sağlığı korumanın ve bulaşıcı hastalıklar­dan korunmanın en etkili yoludur. Bu amaçla, ye­meklerden önce ve sonra, tuvalete girmeden önce ve sonra eller sabunla yıkanarak temizlenmelidir. </a:t>
            </a:r>
          </a:p>
          <a:p>
            <a:r>
              <a:rPr lang="tr-TR" sz="1400" dirty="0"/>
              <a:t>Öğrencilerin gerek kişisel, gerek okul ve arkadaş­larına ait eşya, kitap, araç ve gerece özen göster­mesi gerekir Sahibi bulunmayan eşyalar, ihtiyaç sahiplerine gönderilir. Öğrencilerin kaybolan eşya­ları konusunda müdür yardımcılarına başvurma­ları kendi </a:t>
            </a:r>
            <a:r>
              <a:rPr lang="tr-TR" sz="1400" dirty="0" smtClean="0"/>
              <a:t>sorumluluklarıdır</a:t>
            </a:r>
          </a:p>
          <a:p>
            <a:endParaRPr lang="tr-TR" sz="1400" dirty="0"/>
          </a:p>
          <a:p>
            <a:r>
              <a:rPr lang="tr-TR" sz="1400" b="1" dirty="0"/>
              <a:t>‘Erişmek istedikleri bir hedefi olmayanlar çalışmaktan da  zevk alamazlar’ </a:t>
            </a:r>
            <a:r>
              <a:rPr lang="tr-TR" sz="1400" b="1" dirty="0" err="1"/>
              <a:t>E.Raux</a:t>
            </a:r>
            <a:endParaRPr lang="tr-TR" sz="1400" b="1" dirty="0"/>
          </a:p>
          <a:p>
            <a:endParaRPr lang="tr-TR" sz="1400" dirty="0"/>
          </a:p>
          <a:p>
            <a:r>
              <a:rPr lang="tr-TR" sz="1400" b="1" dirty="0"/>
              <a:t>	</a:t>
            </a:r>
            <a:r>
              <a:rPr lang="tr-TR" sz="1400" b="1" dirty="0" smtClean="0"/>
              <a:t>Okulumuza kaydolan öğrenciler ve veliler bu prensip ve kuralları kabul eder.</a:t>
            </a:r>
            <a:r>
              <a:rPr lang="tr-TR" sz="1400" b="1" dirty="0"/>
              <a:t>							</a:t>
            </a:r>
            <a:endParaRPr lang="tr-TR" sz="1400" b="1" dirty="0" smtClean="0"/>
          </a:p>
          <a:p>
            <a:endParaRPr lang="tr-TR" sz="1400" b="1" dirty="0" smtClean="0"/>
          </a:p>
          <a:p>
            <a:r>
              <a:rPr lang="tr-TR" sz="1400" b="1" dirty="0" smtClean="0"/>
              <a:t>OKULUN </a:t>
            </a:r>
            <a:r>
              <a:rPr lang="tr-TR" sz="1400" b="1" dirty="0"/>
              <a:t>YAPISI</a:t>
            </a:r>
            <a:endParaRPr lang="tr-TR" sz="1400" dirty="0"/>
          </a:p>
          <a:p>
            <a:r>
              <a:rPr lang="tr-TR" sz="1400" dirty="0" smtClean="0"/>
              <a:t>11.158 </a:t>
            </a:r>
            <a:r>
              <a:rPr lang="tr-TR" sz="1400" dirty="0"/>
              <a:t>m² </a:t>
            </a:r>
            <a:r>
              <a:rPr lang="tr-TR" sz="1400" dirty="0" err="1"/>
              <a:t>lik</a:t>
            </a:r>
            <a:r>
              <a:rPr lang="tr-TR" sz="1400" dirty="0"/>
              <a:t> bir alan içinde </a:t>
            </a:r>
            <a:r>
              <a:rPr lang="tr-TR" sz="1400" dirty="0" smtClean="0"/>
              <a:t>1591 </a:t>
            </a:r>
            <a:r>
              <a:rPr lang="tr-TR" sz="1400" dirty="0"/>
              <a:t>m² </a:t>
            </a:r>
            <a:r>
              <a:rPr lang="tr-TR" sz="1400" dirty="0" err="1"/>
              <a:t>lik</a:t>
            </a:r>
            <a:r>
              <a:rPr lang="tr-TR" sz="1400" dirty="0"/>
              <a:t>  kullanım alanına sahip olan okulumuz </a:t>
            </a:r>
            <a:r>
              <a:rPr lang="tr-TR" sz="1400" dirty="0" smtClean="0"/>
              <a:t>3 </a:t>
            </a:r>
            <a:r>
              <a:rPr lang="tr-TR" sz="1400" dirty="0"/>
              <a:t>kat olarak inşa edilmiştir. Bahçe alanı </a:t>
            </a:r>
            <a:r>
              <a:rPr lang="tr-TR" sz="1400" dirty="0" smtClean="0"/>
              <a:t>9569 </a:t>
            </a:r>
            <a:r>
              <a:rPr lang="tr-TR" sz="1400" dirty="0"/>
              <a:t>m² </a:t>
            </a:r>
            <a:r>
              <a:rPr lang="tr-TR" sz="1400" dirty="0" err="1"/>
              <a:t>dir</a:t>
            </a:r>
            <a:r>
              <a:rPr lang="tr-TR" sz="1400" dirty="0"/>
              <a:t>. </a:t>
            </a:r>
            <a:r>
              <a:rPr lang="tr-TR" sz="1400" dirty="0" smtClean="0"/>
              <a:t>28 </a:t>
            </a:r>
            <a:r>
              <a:rPr lang="tr-TR" sz="1400" dirty="0"/>
              <a:t>derslikten oluşmakla beraber hizmete başladığı 2011-2012  yılında kullanılan derslik sayısı </a:t>
            </a:r>
            <a:r>
              <a:rPr lang="tr-TR" sz="1400" dirty="0" smtClean="0"/>
              <a:t>19, </a:t>
            </a:r>
            <a:r>
              <a:rPr lang="tr-TR" sz="1400" dirty="0"/>
              <a:t>2012-2013 yılında </a:t>
            </a:r>
            <a:r>
              <a:rPr lang="tr-TR" sz="1400" dirty="0" smtClean="0"/>
              <a:t>28 olmuştur.Bodrum katta yemekhane, kalorifer odası, sığınak ,konferans salonu ve müzik odası  Zemin </a:t>
            </a:r>
            <a:r>
              <a:rPr lang="tr-TR" sz="1400" dirty="0"/>
              <a:t>katta kantin, </a:t>
            </a:r>
            <a:r>
              <a:rPr lang="tr-TR" sz="1400" dirty="0" smtClean="0"/>
              <a:t>rehberlik servisi,7 sınıf, 1.Katta </a:t>
            </a:r>
            <a:r>
              <a:rPr lang="tr-TR" sz="1400" dirty="0"/>
              <a:t>idare </a:t>
            </a:r>
            <a:r>
              <a:rPr lang="tr-TR" sz="1400" dirty="0" smtClean="0"/>
              <a:t>odaları,biyoloji laboratuarı,8snıf ,2. Katta öğretmenler </a:t>
            </a:r>
            <a:r>
              <a:rPr lang="tr-TR" sz="1400" dirty="0"/>
              <a:t>odası </a:t>
            </a:r>
            <a:r>
              <a:rPr lang="tr-TR" sz="1400" dirty="0" smtClean="0"/>
              <a:t>, 8.sınıf, fizik laboratuarı , 3.Katta rehberlik servisi, 6 sınıf bulunmaktadır. Okulumuzda spor salonu da bulunmaktadır.</a:t>
            </a:r>
            <a:endParaRPr lang="tr-TR" sz="1400" dirty="0"/>
          </a:p>
        </p:txBody>
      </p:sp>
      <p:sp>
        <p:nvSpPr>
          <p:cNvPr id="5" name="4 Slayt Numarası Yer Tutucusu"/>
          <p:cNvSpPr>
            <a:spLocks noGrp="1"/>
          </p:cNvSpPr>
          <p:nvPr>
            <p:ph type="sldNum" sz="quarter" idx="12"/>
          </p:nvPr>
        </p:nvSpPr>
        <p:spPr/>
        <p:txBody>
          <a:bodyPr/>
          <a:lstStyle/>
          <a:p>
            <a:fld id="{7370D358-5A90-4626-AB58-5274E0ED5986}" type="slidenum">
              <a:rPr lang="tr-TR" smtClean="0"/>
              <a:pPr/>
              <a:t>21</a:t>
            </a:fld>
            <a:endParaRPr lang="tr-TR"/>
          </a:p>
        </p:txBody>
      </p:sp>
    </p:spTree>
    <p:extLst>
      <p:ext uri="{BB962C8B-B14F-4D97-AF65-F5344CB8AC3E}">
        <p14:creationId xmlns:p14="http://schemas.microsoft.com/office/powerpoint/2010/main" val="3341866704"/>
      </p:ext>
    </p:extLst>
  </p:cSld>
  <p:clrMapOvr>
    <a:masterClrMapping/>
  </p:clrMapOvr>
  <p:transition spd="slow" advTm="5000">
    <p:wedge/>
    <p:sndAc>
      <p:stSnd>
        <p:snd r:embed="rId2" name="laser.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23528" y="158106"/>
            <a:ext cx="8352928" cy="369332"/>
          </a:xfrm>
          <a:prstGeom prst="rect">
            <a:avLst/>
          </a:prstGeom>
        </p:spPr>
        <p:txBody>
          <a:bodyPr wrap="square">
            <a:spAutoFit/>
          </a:bodyPr>
          <a:lstStyle/>
          <a:p>
            <a:r>
              <a:rPr lang="tr-TR" dirty="0"/>
              <a:t> </a:t>
            </a:r>
          </a:p>
        </p:txBody>
      </p:sp>
      <p:sp>
        <p:nvSpPr>
          <p:cNvPr id="6" name="Dikdörtgen 5"/>
          <p:cNvSpPr/>
          <p:nvPr/>
        </p:nvSpPr>
        <p:spPr>
          <a:xfrm>
            <a:off x="3581513" y="2617849"/>
            <a:ext cx="1905650" cy="369332"/>
          </a:xfrm>
          <a:prstGeom prst="rect">
            <a:avLst/>
          </a:prstGeom>
        </p:spPr>
        <p:txBody>
          <a:bodyPr wrap="none">
            <a:spAutoFit/>
          </a:bodyPr>
          <a:lstStyle/>
          <a:p>
            <a:r>
              <a:rPr lang="tr-TR" b="1" dirty="0"/>
              <a:t>Fizik Laboratuvarı</a:t>
            </a:r>
            <a:endParaRPr lang="tr-TR" dirty="0"/>
          </a:p>
        </p:txBody>
      </p:sp>
      <p:sp>
        <p:nvSpPr>
          <p:cNvPr id="11" name="Dikdörtgen 10"/>
          <p:cNvSpPr/>
          <p:nvPr/>
        </p:nvSpPr>
        <p:spPr>
          <a:xfrm>
            <a:off x="6190126" y="5157192"/>
            <a:ext cx="2212016" cy="369332"/>
          </a:xfrm>
          <a:prstGeom prst="rect">
            <a:avLst/>
          </a:prstGeom>
        </p:spPr>
        <p:txBody>
          <a:bodyPr wrap="none">
            <a:spAutoFit/>
          </a:bodyPr>
          <a:lstStyle/>
          <a:p>
            <a:r>
              <a:rPr lang="tr-TR" b="1" dirty="0" smtClean="0"/>
              <a:t>Biyoloji  Laboratuvarı</a:t>
            </a:r>
            <a:endParaRPr lang="tr-TR" dirty="0"/>
          </a:p>
        </p:txBody>
      </p:sp>
      <p:sp>
        <p:nvSpPr>
          <p:cNvPr id="12" name="Dikdörtgen 11"/>
          <p:cNvSpPr/>
          <p:nvPr/>
        </p:nvSpPr>
        <p:spPr>
          <a:xfrm>
            <a:off x="688976" y="5157192"/>
            <a:ext cx="2067938" cy="369332"/>
          </a:xfrm>
          <a:prstGeom prst="rect">
            <a:avLst/>
          </a:prstGeom>
        </p:spPr>
        <p:txBody>
          <a:bodyPr wrap="none">
            <a:spAutoFit/>
          </a:bodyPr>
          <a:lstStyle/>
          <a:p>
            <a:r>
              <a:rPr lang="tr-TR" b="1" dirty="0" smtClean="0"/>
              <a:t>Kimya Laboratuvarı</a:t>
            </a:r>
            <a:endParaRPr lang="tr-TR" dirty="0"/>
          </a:p>
        </p:txBody>
      </p:sp>
      <p:sp>
        <p:nvSpPr>
          <p:cNvPr id="13" name="Dikdörtgen 12"/>
          <p:cNvSpPr/>
          <p:nvPr/>
        </p:nvSpPr>
        <p:spPr>
          <a:xfrm>
            <a:off x="1403648" y="5805264"/>
            <a:ext cx="6552728" cy="923330"/>
          </a:xfrm>
          <a:prstGeom prst="rect">
            <a:avLst/>
          </a:prstGeom>
        </p:spPr>
        <p:txBody>
          <a:bodyPr wrap="square">
            <a:spAutoFit/>
          </a:bodyPr>
          <a:lstStyle/>
          <a:p>
            <a:pPr marL="285750" indent="-285750">
              <a:buFont typeface="Arial" pitchFamily="34" charset="0"/>
              <a:buChar char="•"/>
            </a:pPr>
            <a:r>
              <a:rPr lang="tr-TR" b="1" dirty="0" smtClean="0"/>
              <a:t>‘</a:t>
            </a:r>
            <a:r>
              <a:rPr lang="tr-TR" b="1" dirty="0"/>
              <a:t>Gerçek bilgi, yaparak ve denenerek öğrenilen bilgidir</a:t>
            </a:r>
            <a:r>
              <a:rPr lang="tr-TR" b="1" dirty="0" smtClean="0"/>
              <a:t>.’</a:t>
            </a:r>
          </a:p>
          <a:p>
            <a:endParaRPr lang="tr-TR" dirty="0"/>
          </a:p>
          <a:p>
            <a:r>
              <a:rPr lang="tr-TR" b="1" dirty="0" smtClean="0"/>
              <a:t>					      </a:t>
            </a:r>
            <a:r>
              <a:rPr lang="tr-TR" b="1" dirty="0" err="1" smtClean="0"/>
              <a:t>DescarteS</a:t>
            </a:r>
            <a:endParaRPr lang="tr-TR" dirty="0"/>
          </a:p>
        </p:txBody>
      </p:sp>
      <p:pic>
        <p:nvPicPr>
          <p:cNvPr id="51201" name="Picture 1" descr="C:\Users\VAHİT\Desktop\fizik labaratuarı\IMG_1352.JPG"/>
          <p:cNvPicPr>
            <a:picLocks noChangeAspect="1" noChangeArrowheads="1"/>
          </p:cNvPicPr>
          <p:nvPr/>
        </p:nvPicPr>
        <p:blipFill>
          <a:blip r:embed="rId3" cstate="print"/>
          <a:srcRect/>
          <a:stretch>
            <a:fillRect/>
          </a:stretch>
        </p:blipFill>
        <p:spPr bwMode="auto">
          <a:xfrm>
            <a:off x="3000364" y="571480"/>
            <a:ext cx="3071834" cy="2047889"/>
          </a:xfrm>
          <a:prstGeom prst="rect">
            <a:avLst/>
          </a:prstGeom>
          <a:noFill/>
        </p:spPr>
      </p:pic>
      <p:pic>
        <p:nvPicPr>
          <p:cNvPr id="1026" name="Picture 2" descr="D:\tarama\SKMBT_28313052309170.jpg"/>
          <p:cNvPicPr>
            <a:picLocks noChangeAspect="1" noChangeArrowheads="1"/>
          </p:cNvPicPr>
          <p:nvPr/>
        </p:nvPicPr>
        <p:blipFill>
          <a:blip r:embed="rId4" cstate="print"/>
          <a:srcRect/>
          <a:stretch>
            <a:fillRect/>
          </a:stretch>
        </p:blipFill>
        <p:spPr bwMode="auto">
          <a:xfrm>
            <a:off x="539551" y="2996952"/>
            <a:ext cx="3240361" cy="2160240"/>
          </a:xfrm>
          <a:prstGeom prst="rect">
            <a:avLst/>
          </a:prstGeom>
          <a:noFill/>
        </p:spPr>
      </p:pic>
      <p:pic>
        <p:nvPicPr>
          <p:cNvPr id="1027" name="Picture 3" descr="C:\Users\BİLGİ İŞLEM\Desktop\Yeni klasör\Yeni klasör\DSC01579.JPG"/>
          <p:cNvPicPr>
            <a:picLocks noChangeAspect="1" noChangeArrowheads="1"/>
          </p:cNvPicPr>
          <p:nvPr/>
        </p:nvPicPr>
        <p:blipFill>
          <a:blip r:embed="rId5" cstate="print"/>
          <a:srcRect/>
          <a:stretch>
            <a:fillRect/>
          </a:stretch>
        </p:blipFill>
        <p:spPr bwMode="auto">
          <a:xfrm>
            <a:off x="5220072" y="2996952"/>
            <a:ext cx="3240360" cy="2214246"/>
          </a:xfrm>
          <a:prstGeom prst="rect">
            <a:avLst/>
          </a:prstGeom>
          <a:noFill/>
        </p:spPr>
      </p:pic>
      <p:sp>
        <p:nvSpPr>
          <p:cNvPr id="14" name="13 Slayt Numarası Yer Tutucusu"/>
          <p:cNvSpPr>
            <a:spLocks noGrp="1"/>
          </p:cNvSpPr>
          <p:nvPr>
            <p:ph type="sldNum" sz="quarter" idx="12"/>
          </p:nvPr>
        </p:nvSpPr>
        <p:spPr/>
        <p:txBody>
          <a:bodyPr/>
          <a:lstStyle/>
          <a:p>
            <a:fld id="{7370D358-5A90-4626-AB58-5274E0ED5986}" type="slidenum">
              <a:rPr lang="tr-TR" smtClean="0"/>
              <a:pPr/>
              <a:t>22</a:t>
            </a:fld>
            <a:endParaRPr lang="tr-TR"/>
          </a:p>
        </p:txBody>
      </p:sp>
    </p:spTree>
    <p:extLst>
      <p:ext uri="{BB962C8B-B14F-4D97-AF65-F5344CB8AC3E}">
        <p14:creationId xmlns:p14="http://schemas.microsoft.com/office/powerpoint/2010/main" val="1050514786"/>
      </p:ext>
    </p:extLst>
  </p:cSld>
  <p:clrMapOvr>
    <a:masterClrMapping/>
  </p:clrMapOvr>
  <p:transition spd="slow" advTm="5000">
    <p:wedge/>
    <p:sndAc>
      <p:stSnd>
        <p:snd r:embed="rId2" name="laser.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539552" y="3551342"/>
            <a:ext cx="820216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449263" fontAlgn="base">
              <a:spcBef>
                <a:spcPct val="0"/>
              </a:spcBef>
              <a:spcAft>
                <a:spcPct val="0"/>
              </a:spcAft>
            </a:pPr>
            <a:r>
              <a:rPr lang="tr-TR" b="1" dirty="0" smtClean="0"/>
              <a:t>                                           Konferans </a:t>
            </a:r>
            <a:r>
              <a:rPr lang="tr-TR" b="1" dirty="0"/>
              <a:t>Salonu</a:t>
            </a:r>
          </a:p>
          <a:p>
            <a:pPr marL="0" marR="0" lvl="0" indent="449263" algn="l" defTabSz="914400" rtl="0" eaLnBrk="1" fontAlgn="base" latinLnBrk="0" hangingPunct="1">
              <a:lnSpc>
                <a:spcPct val="100000"/>
              </a:lnSpc>
              <a:spcBef>
                <a:spcPct val="0"/>
              </a:spcBef>
              <a:spcAft>
                <a:spcPct val="0"/>
              </a:spcAft>
              <a:buClrTx/>
              <a:buSzTx/>
              <a:buFontTx/>
              <a:buNone/>
              <a:tabLst/>
            </a:pPr>
            <a:endParaRPr lang="tr-TR" b="1" dirty="0" smtClean="0"/>
          </a:p>
          <a:p>
            <a:pPr marL="0" marR="0" lvl="0" indent="449263" algn="l" defTabSz="914400" rtl="0" eaLnBrk="1" fontAlgn="base" latinLnBrk="0" hangingPunct="1">
              <a:lnSpc>
                <a:spcPct val="100000"/>
              </a:lnSpc>
              <a:spcBef>
                <a:spcPct val="0"/>
              </a:spcBef>
              <a:spcAft>
                <a:spcPct val="0"/>
              </a:spcAft>
              <a:buClrTx/>
              <a:buSzTx/>
              <a:buFontTx/>
              <a:buNone/>
              <a:tabLst/>
            </a:pPr>
            <a:r>
              <a:rPr lang="tr-TR" b="1" dirty="0" smtClean="0"/>
              <a:t>Binanın C Blok Kısmı konferans </a:t>
            </a:r>
            <a:r>
              <a:rPr lang="tr-TR" b="1" dirty="0"/>
              <a:t>salonu, </a:t>
            </a:r>
            <a:r>
              <a:rPr lang="tr-TR" b="1" dirty="0" smtClean="0"/>
              <a:t>A Blok üst katta mescit </a:t>
            </a:r>
            <a:r>
              <a:rPr lang="tr-TR" b="1" dirty="0"/>
              <a:t>bulunmaktadır. Ayrıca aynı katta sığınak ve lojman da bulunmaktadır</a:t>
            </a:r>
            <a:r>
              <a:rPr kumimoji="0" lang="tr-T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tr-TR"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3"/>
          <p:cNvSpPr>
            <a:spLocks noChangeArrowheads="1"/>
          </p:cNvSpPr>
          <p:nvPr/>
        </p:nvSpPr>
        <p:spPr bwMode="auto">
          <a:xfrm>
            <a:off x="683568" y="5445224"/>
            <a:ext cx="75389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49263" algn="l" defTabSz="914400" rtl="0" eaLnBrk="0" fontAlgn="base" latinLnBrk="0" hangingPunct="0">
              <a:lnSpc>
                <a:spcPct val="100000"/>
              </a:lnSpc>
              <a:spcBef>
                <a:spcPct val="0"/>
              </a:spcBef>
              <a:spcAft>
                <a:spcPct val="0"/>
              </a:spcAft>
              <a:buClrTx/>
              <a:buSzTx/>
              <a:buFontTx/>
              <a:buNone/>
              <a:tabLst/>
            </a:pPr>
            <a:r>
              <a:rPr lang="tr-TR" b="1" dirty="0" smtClean="0"/>
              <a:t>* </a:t>
            </a:r>
            <a:r>
              <a:rPr lang="tr-TR" b="1" dirty="0"/>
              <a:t>‘Genç fikirler demek gerçek fikirler demektir.’</a:t>
            </a:r>
          </a:p>
          <a:p>
            <a:pPr marL="0" marR="0" lvl="0" indent="449263" algn="l" defTabSz="914400" rtl="0" eaLnBrk="0" fontAlgn="base" latinLnBrk="0" hangingPunct="0">
              <a:lnSpc>
                <a:spcPct val="100000"/>
              </a:lnSpc>
              <a:spcBef>
                <a:spcPct val="0"/>
              </a:spcBef>
              <a:spcAft>
                <a:spcPct val="0"/>
              </a:spcAft>
              <a:buClrTx/>
              <a:buSzTx/>
              <a:buFontTx/>
              <a:buNone/>
              <a:tabLst/>
            </a:pPr>
            <a:r>
              <a:rPr lang="tr-TR" b="1" dirty="0"/>
              <a:t>				                      Mustafa Kemal ATATÜRK</a:t>
            </a:r>
          </a:p>
        </p:txBody>
      </p:sp>
      <p:sp>
        <p:nvSpPr>
          <p:cNvPr id="7" name="6 Slayt Numarası Yer Tutucusu"/>
          <p:cNvSpPr>
            <a:spLocks noGrp="1"/>
          </p:cNvSpPr>
          <p:nvPr>
            <p:ph type="sldNum" sz="quarter" idx="12"/>
          </p:nvPr>
        </p:nvSpPr>
        <p:spPr/>
        <p:txBody>
          <a:bodyPr/>
          <a:lstStyle/>
          <a:p>
            <a:fld id="{7370D358-5A90-4626-AB58-5274E0ED5986}" type="slidenum">
              <a:rPr lang="tr-TR" smtClean="0"/>
              <a:pPr/>
              <a:t>23</a:t>
            </a:fld>
            <a:endParaRPr lang="tr-TR"/>
          </a:p>
        </p:txBody>
      </p:sp>
      <p:pic>
        <p:nvPicPr>
          <p:cNvPr id="8" name="Resim 7" descr="C:\Users\müdürpc\Desktop\IMG_158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6025" y="476672"/>
            <a:ext cx="4171950" cy="3476625"/>
          </a:xfrm>
          <a:prstGeom prst="rect">
            <a:avLst/>
          </a:prstGeom>
          <a:noFill/>
          <a:ln>
            <a:noFill/>
          </a:ln>
        </p:spPr>
      </p:pic>
    </p:spTree>
    <p:extLst>
      <p:ext uri="{BB962C8B-B14F-4D97-AF65-F5344CB8AC3E}">
        <p14:creationId xmlns:p14="http://schemas.microsoft.com/office/powerpoint/2010/main" val="211698608"/>
      </p:ext>
    </p:extLst>
  </p:cSld>
  <p:clrMapOvr>
    <a:masterClrMapping/>
  </p:clrMapOvr>
  <p:transition spd="slow" advTm="5000">
    <p:wedge/>
    <p:sndAc>
      <p:stSnd>
        <p:snd r:embed="rId2" name="laser.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2096364708"/>
              </p:ext>
            </p:extLst>
          </p:nvPr>
        </p:nvGraphicFramePr>
        <p:xfrm>
          <a:off x="1475656" y="566712"/>
          <a:ext cx="5849620" cy="2488692"/>
        </p:xfrm>
        <a:graphic>
          <a:graphicData uri="http://schemas.openxmlformats.org/drawingml/2006/table">
            <a:tbl>
              <a:tblPr firstRow="1" firstCol="1" bandRow="1">
                <a:tableStyleId>{93296810-A885-4BE3-A3E7-6D5BEEA58F35}</a:tableStyleId>
              </a:tblPr>
              <a:tblGrid>
                <a:gridCol w="2924810"/>
                <a:gridCol w="2924810"/>
              </a:tblGrid>
              <a:tr h="190519">
                <a:tc>
                  <a:txBody>
                    <a:bodyPr/>
                    <a:lstStyle/>
                    <a:p>
                      <a:pPr algn="ctr">
                        <a:lnSpc>
                          <a:spcPct val="115000"/>
                        </a:lnSpc>
                        <a:spcAft>
                          <a:spcPts val="0"/>
                        </a:spcAft>
                      </a:pPr>
                      <a:r>
                        <a:rPr lang="tr-TR" sz="1200" b="0" dirty="0">
                          <a:solidFill>
                            <a:schemeClr val="tx1"/>
                          </a:solidFill>
                          <a:effectLst/>
                        </a:rPr>
                        <a:t>ADI SOYADI</a:t>
                      </a:r>
                      <a:endParaRPr lang="tr-TR" sz="1100" b="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tr-TR" sz="1200" b="0" dirty="0">
                          <a:solidFill>
                            <a:schemeClr val="tx1"/>
                          </a:solidFill>
                          <a:effectLst/>
                        </a:rPr>
                        <a:t>GÖREVİ</a:t>
                      </a:r>
                      <a:endParaRPr lang="tr-TR" sz="1100" b="0" dirty="0">
                        <a:solidFill>
                          <a:schemeClr val="tx1"/>
                        </a:solidFill>
                        <a:effectLst/>
                        <a:latin typeface="Calibri"/>
                        <a:ea typeface="Calibri"/>
                        <a:cs typeface="Times New Roman"/>
                      </a:endParaRPr>
                    </a:p>
                  </a:txBody>
                  <a:tcPr marL="68580" marR="68580" marT="0" marB="0"/>
                </a:tc>
              </a:tr>
              <a:tr h="190519">
                <a:tc>
                  <a:txBody>
                    <a:bodyPr/>
                    <a:lstStyle/>
                    <a:p>
                      <a:pPr algn="just">
                        <a:lnSpc>
                          <a:spcPct val="115000"/>
                        </a:lnSpc>
                        <a:spcAft>
                          <a:spcPts val="0"/>
                        </a:spcAft>
                      </a:pPr>
                      <a:r>
                        <a:rPr lang="tr-TR" sz="1200" b="0" dirty="0" smtClean="0">
                          <a:solidFill>
                            <a:schemeClr val="tx1"/>
                          </a:solidFill>
                          <a:effectLst/>
                          <a:latin typeface="Constantia" pitchFamily="18" charset="0"/>
                          <a:ea typeface="+mn-ea"/>
                          <a:cs typeface="+mn-cs"/>
                        </a:rPr>
                        <a:t>Hacı ACAR</a:t>
                      </a:r>
                      <a:endParaRPr lang="tr-TR" sz="1100" b="0" dirty="0">
                        <a:solidFill>
                          <a:schemeClr val="tx1"/>
                        </a:solidFill>
                        <a:effectLst/>
                        <a:latin typeface="Constantia" pitchFamily="18" charset="0"/>
                        <a:ea typeface="Calibri"/>
                        <a:cs typeface="Times New Roman"/>
                      </a:endParaRPr>
                    </a:p>
                  </a:txBody>
                  <a:tcPr marL="68580" marR="68580" marT="0" marB="0"/>
                </a:tc>
                <a:tc>
                  <a:txBody>
                    <a:bodyPr/>
                    <a:lstStyle/>
                    <a:p>
                      <a:pPr algn="just">
                        <a:lnSpc>
                          <a:spcPct val="115000"/>
                        </a:lnSpc>
                        <a:spcAft>
                          <a:spcPts val="0"/>
                        </a:spcAft>
                      </a:pPr>
                      <a:r>
                        <a:rPr lang="tr-TR" sz="1200" dirty="0" smtClean="0">
                          <a:effectLst/>
                        </a:rPr>
                        <a:t>Hizmetli</a:t>
                      </a:r>
                      <a:endParaRPr lang="tr-TR" sz="1100" dirty="0">
                        <a:effectLst/>
                        <a:latin typeface="Calibri"/>
                        <a:ea typeface="Calibri"/>
                        <a:cs typeface="Times New Roman"/>
                      </a:endParaRPr>
                    </a:p>
                  </a:txBody>
                  <a:tcPr marL="68580" marR="68580" marT="0" marB="0"/>
                </a:tc>
              </a:tr>
              <a:tr h="190519">
                <a:tc>
                  <a:txBody>
                    <a:bodyPr/>
                    <a:lstStyle/>
                    <a:p>
                      <a:pPr algn="just">
                        <a:lnSpc>
                          <a:spcPct val="115000"/>
                        </a:lnSpc>
                        <a:spcAft>
                          <a:spcPts val="0"/>
                        </a:spcAft>
                      </a:pPr>
                      <a:r>
                        <a:rPr lang="tr-TR" sz="1200" b="0" dirty="0" smtClean="0">
                          <a:solidFill>
                            <a:schemeClr val="tx1"/>
                          </a:solidFill>
                          <a:effectLst/>
                          <a:latin typeface="Constantia" pitchFamily="18" charset="0"/>
                          <a:ea typeface="+mn-ea"/>
                          <a:cs typeface="+mn-cs"/>
                        </a:rPr>
                        <a:t>Mürvet  KAYIKÇI</a:t>
                      </a:r>
                      <a:endParaRPr lang="tr-TR" sz="1100" b="0" dirty="0">
                        <a:solidFill>
                          <a:schemeClr val="tx1"/>
                        </a:solidFill>
                        <a:effectLst/>
                        <a:latin typeface="Constantia" pitchFamily="18" charset="0"/>
                        <a:ea typeface="Calibri"/>
                        <a:cs typeface="Times New Roman"/>
                      </a:endParaRPr>
                    </a:p>
                  </a:txBody>
                  <a:tcPr marL="68580" marR="68580" marT="0" marB="0"/>
                </a:tc>
                <a:tc>
                  <a:txBody>
                    <a:bodyPr/>
                    <a:lstStyle/>
                    <a:p>
                      <a:pPr algn="just">
                        <a:lnSpc>
                          <a:spcPct val="115000"/>
                        </a:lnSpc>
                        <a:spcAft>
                          <a:spcPts val="0"/>
                        </a:spcAft>
                      </a:pPr>
                      <a:r>
                        <a:rPr lang="tr-TR" sz="1200" dirty="0" smtClean="0">
                          <a:effectLst/>
                        </a:rPr>
                        <a:t>Hizmetli</a:t>
                      </a:r>
                      <a:endParaRPr lang="tr-TR" sz="1100" dirty="0">
                        <a:effectLst/>
                        <a:latin typeface="Calibri"/>
                        <a:ea typeface="Calibri"/>
                        <a:cs typeface="Times New Roman"/>
                      </a:endParaRPr>
                    </a:p>
                  </a:txBody>
                  <a:tcPr marL="68580" marR="68580" marT="0" marB="0"/>
                </a:tc>
              </a:tr>
              <a:tr h="190519">
                <a:tc>
                  <a:txBody>
                    <a:bodyPr/>
                    <a:lstStyle/>
                    <a:p>
                      <a:pPr algn="just">
                        <a:lnSpc>
                          <a:spcPct val="115000"/>
                        </a:lnSpc>
                        <a:spcAft>
                          <a:spcPts val="0"/>
                        </a:spcAft>
                      </a:pPr>
                      <a:r>
                        <a:rPr lang="tr-TR" sz="1200" b="0" dirty="0" smtClean="0">
                          <a:solidFill>
                            <a:schemeClr val="tx1"/>
                          </a:solidFill>
                          <a:effectLst/>
                          <a:latin typeface="Constantia" pitchFamily="18" charset="0"/>
                          <a:ea typeface="+mn-ea"/>
                          <a:cs typeface="+mn-cs"/>
                        </a:rPr>
                        <a:t>Neşe TAŞÇI</a:t>
                      </a:r>
                      <a:endParaRPr lang="tr-TR" sz="1100" b="0" dirty="0">
                        <a:solidFill>
                          <a:schemeClr val="tx1"/>
                        </a:solidFill>
                        <a:effectLst/>
                        <a:latin typeface="Constantia" pitchFamily="18" charset="0"/>
                        <a:ea typeface="Calibri"/>
                        <a:cs typeface="Times New Roman"/>
                      </a:endParaRPr>
                    </a:p>
                  </a:txBody>
                  <a:tcPr marL="68580" marR="68580" marT="0" marB="0"/>
                </a:tc>
                <a:tc>
                  <a:txBody>
                    <a:bodyPr/>
                    <a:lstStyle/>
                    <a:p>
                      <a:pPr algn="just">
                        <a:lnSpc>
                          <a:spcPct val="115000"/>
                        </a:lnSpc>
                        <a:spcAft>
                          <a:spcPts val="0"/>
                        </a:spcAft>
                      </a:pPr>
                      <a:r>
                        <a:rPr lang="tr-TR" sz="1200" dirty="0">
                          <a:effectLst/>
                        </a:rPr>
                        <a:t>Hizmetli</a:t>
                      </a:r>
                      <a:endParaRPr lang="tr-TR" sz="1100" dirty="0">
                        <a:effectLst/>
                        <a:latin typeface="Calibri"/>
                        <a:ea typeface="Calibri"/>
                        <a:cs typeface="Times New Roman"/>
                      </a:endParaRPr>
                    </a:p>
                  </a:txBody>
                  <a:tcPr marL="68580" marR="68580" marT="0" marB="0"/>
                </a:tc>
              </a:tr>
              <a:tr h="190519">
                <a:tc>
                  <a:txBody>
                    <a:bodyPr/>
                    <a:lstStyle/>
                    <a:p>
                      <a:pPr algn="just">
                        <a:lnSpc>
                          <a:spcPct val="115000"/>
                        </a:lnSpc>
                        <a:spcAft>
                          <a:spcPts val="0"/>
                        </a:spcAft>
                      </a:pPr>
                      <a:r>
                        <a:rPr lang="tr-TR" sz="1200" b="0" dirty="0" smtClean="0">
                          <a:solidFill>
                            <a:schemeClr val="tx1"/>
                          </a:solidFill>
                          <a:effectLst/>
                          <a:latin typeface="Constantia" pitchFamily="18" charset="0"/>
                        </a:rPr>
                        <a:t>Gönül USLU</a:t>
                      </a:r>
                      <a:endParaRPr lang="tr-TR" sz="1100" b="0" dirty="0">
                        <a:solidFill>
                          <a:schemeClr val="tx1"/>
                        </a:solidFill>
                        <a:effectLst/>
                        <a:latin typeface="Constantia" pitchFamily="18" charset="0"/>
                        <a:ea typeface="Calibri"/>
                        <a:cs typeface="Times New Roman"/>
                      </a:endParaRPr>
                    </a:p>
                  </a:txBody>
                  <a:tcPr marL="68580" marR="68580" marT="0" marB="0"/>
                </a:tc>
                <a:tc>
                  <a:txBody>
                    <a:bodyPr/>
                    <a:lstStyle/>
                    <a:p>
                      <a:pPr algn="just">
                        <a:lnSpc>
                          <a:spcPct val="115000"/>
                        </a:lnSpc>
                        <a:spcAft>
                          <a:spcPts val="0"/>
                        </a:spcAft>
                      </a:pPr>
                      <a:r>
                        <a:rPr lang="tr-TR" sz="1200" dirty="0">
                          <a:effectLst/>
                        </a:rPr>
                        <a:t>Hizmetli</a:t>
                      </a:r>
                      <a:endParaRPr lang="tr-TR" sz="1100" dirty="0">
                        <a:effectLst/>
                        <a:latin typeface="Calibri"/>
                        <a:ea typeface="Calibri"/>
                        <a:cs typeface="Times New Roman"/>
                      </a:endParaRPr>
                    </a:p>
                  </a:txBody>
                  <a:tcPr marL="68580" marR="68580" marT="0" marB="0"/>
                </a:tc>
              </a:tr>
              <a:tr h="190519">
                <a:tc>
                  <a:txBody>
                    <a:bodyPr/>
                    <a:lstStyle/>
                    <a:p>
                      <a:pPr algn="just">
                        <a:lnSpc>
                          <a:spcPct val="115000"/>
                        </a:lnSpc>
                        <a:spcAft>
                          <a:spcPts val="0"/>
                        </a:spcAft>
                      </a:pPr>
                      <a:r>
                        <a:rPr lang="tr-TR" sz="1200" b="0" dirty="0" smtClean="0">
                          <a:solidFill>
                            <a:schemeClr val="tx1"/>
                          </a:solidFill>
                          <a:effectLst/>
                          <a:latin typeface="Constantia" pitchFamily="18" charset="0"/>
                          <a:ea typeface="+mn-ea"/>
                          <a:cs typeface="+mn-cs"/>
                        </a:rPr>
                        <a:t>Aydın UÇTU</a:t>
                      </a:r>
                      <a:endParaRPr lang="tr-TR" sz="1100" b="0" dirty="0">
                        <a:solidFill>
                          <a:schemeClr val="tx1"/>
                        </a:solidFill>
                        <a:effectLst/>
                        <a:latin typeface="Constantia" pitchFamily="18" charset="0"/>
                        <a:ea typeface="Calibri"/>
                        <a:cs typeface="Times New Roman"/>
                      </a:endParaRPr>
                    </a:p>
                  </a:txBody>
                  <a:tcPr marL="68580" marR="68580" marT="0" marB="0"/>
                </a:tc>
                <a:tc>
                  <a:txBody>
                    <a:bodyPr/>
                    <a:lstStyle/>
                    <a:p>
                      <a:pPr algn="just">
                        <a:lnSpc>
                          <a:spcPct val="115000"/>
                        </a:lnSpc>
                        <a:spcAft>
                          <a:spcPts val="0"/>
                        </a:spcAft>
                      </a:pPr>
                      <a:r>
                        <a:rPr lang="tr-TR" sz="1200">
                          <a:effectLst/>
                        </a:rPr>
                        <a:t>Hizmetli</a:t>
                      </a:r>
                      <a:endParaRPr lang="tr-TR" sz="1100">
                        <a:effectLst/>
                        <a:latin typeface="Calibri"/>
                        <a:ea typeface="Calibri"/>
                        <a:cs typeface="Times New Roman"/>
                      </a:endParaRPr>
                    </a:p>
                  </a:txBody>
                  <a:tcPr marL="68580" marR="68580" marT="0" marB="0"/>
                </a:tc>
              </a:tr>
              <a:tr h="190519">
                <a:tc>
                  <a:txBody>
                    <a:bodyPr/>
                    <a:lstStyle/>
                    <a:p>
                      <a:pPr algn="just">
                        <a:lnSpc>
                          <a:spcPct val="115000"/>
                        </a:lnSpc>
                        <a:spcAft>
                          <a:spcPts val="0"/>
                        </a:spcAft>
                      </a:pPr>
                      <a:endParaRPr lang="tr-TR" sz="1100" b="0" dirty="0">
                        <a:solidFill>
                          <a:schemeClr val="tx1"/>
                        </a:solidFill>
                        <a:effectLst/>
                        <a:latin typeface="Constantia" pitchFamily="18" charset="0"/>
                        <a:ea typeface="Calibri"/>
                        <a:cs typeface="Times New Roman"/>
                      </a:endParaRPr>
                    </a:p>
                  </a:txBody>
                  <a:tcPr marL="68580" marR="68580" marT="0" marB="0"/>
                </a:tc>
                <a:tc>
                  <a:txBody>
                    <a:bodyPr/>
                    <a:lstStyle/>
                    <a:p>
                      <a:pPr algn="just">
                        <a:lnSpc>
                          <a:spcPct val="115000"/>
                        </a:lnSpc>
                        <a:spcAft>
                          <a:spcPts val="0"/>
                        </a:spcAft>
                      </a:pPr>
                      <a:endParaRPr lang="tr-TR" sz="1100">
                        <a:effectLst/>
                        <a:latin typeface="Calibri"/>
                        <a:ea typeface="Calibri"/>
                        <a:cs typeface="Times New Roman"/>
                      </a:endParaRPr>
                    </a:p>
                  </a:txBody>
                  <a:tcPr marL="68580" marR="68580" marT="0" marB="0"/>
                </a:tc>
              </a:tr>
              <a:tr h="190519">
                <a:tc>
                  <a:txBody>
                    <a:bodyPr/>
                    <a:lstStyle/>
                    <a:p>
                      <a:pPr algn="just">
                        <a:lnSpc>
                          <a:spcPct val="115000"/>
                        </a:lnSpc>
                        <a:spcAft>
                          <a:spcPts val="0"/>
                        </a:spcAft>
                      </a:pPr>
                      <a:endParaRPr lang="tr-TR" sz="1100" b="0" dirty="0">
                        <a:solidFill>
                          <a:schemeClr val="tx1"/>
                        </a:solidFill>
                        <a:effectLst/>
                        <a:latin typeface="Constantia" pitchFamily="18" charset="0"/>
                        <a:ea typeface="Calibri"/>
                        <a:cs typeface="Times New Roman"/>
                      </a:endParaRPr>
                    </a:p>
                  </a:txBody>
                  <a:tcPr marL="68580" marR="68580" marT="0" marB="0"/>
                </a:tc>
                <a:tc>
                  <a:txBody>
                    <a:bodyPr/>
                    <a:lstStyle/>
                    <a:p>
                      <a:pPr algn="just">
                        <a:lnSpc>
                          <a:spcPct val="115000"/>
                        </a:lnSpc>
                        <a:spcAft>
                          <a:spcPts val="0"/>
                        </a:spcAft>
                      </a:pPr>
                      <a:endParaRPr lang="tr-TR" sz="1100" dirty="0">
                        <a:effectLst/>
                        <a:latin typeface="Calibri"/>
                        <a:ea typeface="Calibri"/>
                        <a:cs typeface="Times New Roman"/>
                      </a:endParaRPr>
                    </a:p>
                  </a:txBody>
                  <a:tcPr marL="68580" marR="68580" marT="0" marB="0"/>
                </a:tc>
              </a:tr>
              <a:tr h="190519">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endParaRPr lang="tr-TR" sz="1100" b="0" dirty="0" smtClean="0">
                        <a:solidFill>
                          <a:schemeClr val="tx1"/>
                        </a:solidFill>
                        <a:effectLst/>
                        <a:latin typeface="Constantia" pitchFamily="18" charset="0"/>
                        <a:ea typeface="Calibri"/>
                        <a:cs typeface="Times New Roman"/>
                      </a:endParaRPr>
                    </a:p>
                  </a:txBody>
                  <a:tcPr marL="68580" marR="68580" marT="0" marB="0"/>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endParaRPr lang="tr-TR" sz="1200" dirty="0" smtClean="0">
                        <a:effectLst/>
                        <a:latin typeface="Calibri"/>
                        <a:ea typeface="Calibri"/>
                        <a:cs typeface="Times New Roman"/>
                      </a:endParaRPr>
                    </a:p>
                  </a:txBody>
                  <a:tcPr marL="68580" marR="68580" marT="0" marB="0"/>
                </a:tc>
              </a:tr>
              <a:tr h="190519">
                <a:tc>
                  <a:txBody>
                    <a:bodyPr/>
                    <a:lstStyle/>
                    <a:p>
                      <a:pPr algn="l">
                        <a:lnSpc>
                          <a:spcPct val="115000"/>
                        </a:lnSpc>
                        <a:spcAft>
                          <a:spcPts val="0"/>
                        </a:spcAft>
                      </a:pPr>
                      <a:endParaRPr lang="tr-TR" sz="1200" b="0" dirty="0" smtClean="0">
                        <a:solidFill>
                          <a:schemeClr val="tx1"/>
                        </a:solidFill>
                        <a:effectLst/>
                        <a:latin typeface="Constantia" pitchFamily="18" charset="0"/>
                      </a:endParaRPr>
                    </a:p>
                  </a:txBody>
                  <a:tcPr marL="68580" marR="68580" marT="0" marB="0"/>
                </a:tc>
                <a:tc>
                  <a:txBody>
                    <a:bodyPr/>
                    <a:lstStyle/>
                    <a:p>
                      <a:pPr algn="just">
                        <a:lnSpc>
                          <a:spcPct val="115000"/>
                        </a:lnSpc>
                        <a:spcAft>
                          <a:spcPts val="0"/>
                        </a:spcAft>
                      </a:pPr>
                      <a:endParaRPr lang="tr-TR" sz="1100" dirty="0">
                        <a:effectLst/>
                        <a:latin typeface="Calibri"/>
                        <a:ea typeface="Calibri"/>
                        <a:cs typeface="Times New Roman"/>
                      </a:endParaRPr>
                    </a:p>
                  </a:txBody>
                  <a:tcPr marL="68580" marR="68580" marT="0" marB="0"/>
                </a:tc>
              </a:tr>
              <a:tr h="190519">
                <a:tc>
                  <a:txBody>
                    <a:bodyPr/>
                    <a:lstStyle/>
                    <a:p>
                      <a:pPr algn="just">
                        <a:lnSpc>
                          <a:spcPct val="115000"/>
                        </a:lnSpc>
                        <a:spcAft>
                          <a:spcPts val="0"/>
                        </a:spcAft>
                      </a:pPr>
                      <a:endParaRPr lang="tr-TR" sz="1200" b="0" dirty="0" smtClean="0">
                        <a:solidFill>
                          <a:schemeClr val="tx1"/>
                        </a:solidFill>
                        <a:effectLst/>
                        <a:latin typeface="Constantia" pitchFamily="18" charset="0"/>
                      </a:endParaRPr>
                    </a:p>
                  </a:txBody>
                  <a:tcPr marL="68580" marR="68580" marT="0" marB="0"/>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endParaRPr lang="tr-TR" sz="1200" dirty="0" smtClean="0">
                        <a:effectLst/>
                        <a:latin typeface="Calibri"/>
                        <a:ea typeface="Calibri"/>
                        <a:cs typeface="Times New Roman"/>
                      </a:endParaRPr>
                    </a:p>
                  </a:txBody>
                  <a:tcPr marL="68580" marR="68580" marT="0" marB="0"/>
                </a:tc>
              </a:tr>
              <a:tr h="190519">
                <a:tc>
                  <a:txBody>
                    <a:bodyPr/>
                    <a:lstStyle/>
                    <a:p>
                      <a:pPr algn="just">
                        <a:lnSpc>
                          <a:spcPct val="115000"/>
                        </a:lnSpc>
                        <a:spcAft>
                          <a:spcPts val="0"/>
                        </a:spcAft>
                      </a:pPr>
                      <a:endParaRPr lang="tr-TR" sz="1200" b="0" dirty="0" smtClean="0">
                        <a:solidFill>
                          <a:schemeClr val="tx1"/>
                        </a:solidFill>
                        <a:effectLst/>
                        <a:latin typeface="Constantia" pitchFamily="18" charset="0"/>
                      </a:endParaRPr>
                    </a:p>
                  </a:txBody>
                  <a:tcPr marL="68580" marR="68580" marT="0" marB="0"/>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endParaRPr lang="tr-TR" sz="1200" dirty="0" smtClean="0">
                        <a:effectLst/>
                        <a:latin typeface="Calibri"/>
                        <a:ea typeface="Calibri"/>
                        <a:cs typeface="Times New Roman"/>
                      </a:endParaRPr>
                    </a:p>
                  </a:txBody>
                  <a:tcPr marL="68580" marR="68580" marT="0" marB="0"/>
                </a:tc>
              </a:tr>
            </a:tbl>
          </a:graphicData>
        </a:graphic>
      </p:graphicFrame>
      <p:sp>
        <p:nvSpPr>
          <p:cNvPr id="5" name="Rectangle 1"/>
          <p:cNvSpPr>
            <a:spLocks noChangeArrowheads="1"/>
          </p:cNvSpPr>
          <p:nvPr/>
        </p:nvSpPr>
        <p:spPr bwMode="auto">
          <a:xfrm>
            <a:off x="3049242" y="148153"/>
            <a:ext cx="260287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i="0" u="none" strike="noStrike" cap="none" normalizeH="0" baseline="0" dirty="0" smtClean="0">
                <a:ln>
                  <a:noFill/>
                </a:ln>
                <a:solidFill>
                  <a:schemeClr val="tx1"/>
                </a:solidFill>
                <a:effectLst/>
                <a:latin typeface="+mj-lt"/>
                <a:ea typeface="Calibri" pitchFamily="34" charset="0"/>
                <a:cs typeface="Times New Roman" pitchFamily="18" charset="0"/>
              </a:rPr>
              <a:t>YARDIMCI PERSONEL</a:t>
            </a:r>
            <a:endParaRPr kumimoji="0" lang="tr-TR" sz="1600" i="0" u="none" strike="noStrike" cap="none" normalizeH="0" baseline="0" dirty="0" smtClean="0">
              <a:ln>
                <a:noFill/>
              </a:ln>
              <a:solidFill>
                <a:schemeClr val="tx1"/>
              </a:solidFill>
              <a:effectLst/>
              <a:latin typeface="+mj-lt"/>
              <a:cs typeface="Arial" pitchFamily="34" charset="0"/>
            </a:endParaRPr>
          </a:p>
        </p:txBody>
      </p:sp>
      <p:sp>
        <p:nvSpPr>
          <p:cNvPr id="8"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9" name="Rectangle 5"/>
          <p:cNvSpPr>
            <a:spLocks noChangeArrowheads="1"/>
          </p:cNvSpPr>
          <p:nvPr/>
        </p:nvSpPr>
        <p:spPr bwMode="auto">
          <a:xfrm>
            <a:off x="0" y="51244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Dikdörtgen 9"/>
          <p:cNvSpPr/>
          <p:nvPr/>
        </p:nvSpPr>
        <p:spPr>
          <a:xfrm>
            <a:off x="1571604" y="5786454"/>
            <a:ext cx="5894148" cy="923330"/>
          </a:xfrm>
          <a:prstGeom prst="rect">
            <a:avLst/>
          </a:prstGeom>
        </p:spPr>
        <p:txBody>
          <a:bodyPr wrap="square">
            <a:spAutoFit/>
          </a:bodyPr>
          <a:lstStyle/>
          <a:p>
            <a:r>
              <a:rPr lang="tr-TR" b="1" dirty="0" smtClean="0"/>
              <a:t> </a:t>
            </a:r>
          </a:p>
          <a:p>
            <a:r>
              <a:rPr lang="tr-TR" b="1" dirty="0" smtClean="0"/>
              <a:t>                ‘</a:t>
            </a:r>
            <a:r>
              <a:rPr lang="tr-TR" b="1" dirty="0"/>
              <a:t>İnsan ancak çalıştığını kazanır.’</a:t>
            </a:r>
            <a:endParaRPr lang="tr-TR" dirty="0"/>
          </a:p>
          <a:p>
            <a:r>
              <a:rPr lang="tr-TR" b="1" dirty="0" smtClean="0"/>
              <a:t>                                                          Hz</a:t>
            </a:r>
            <a:r>
              <a:rPr lang="tr-TR" b="1" dirty="0"/>
              <a:t>. Mevlana</a:t>
            </a:r>
            <a:endParaRPr lang="tr-TR" dirty="0"/>
          </a:p>
        </p:txBody>
      </p:sp>
      <p:sp>
        <p:nvSpPr>
          <p:cNvPr id="11" name="10 Slayt Numarası Yer Tutucusu"/>
          <p:cNvSpPr>
            <a:spLocks noGrp="1"/>
          </p:cNvSpPr>
          <p:nvPr>
            <p:ph type="sldNum" sz="quarter" idx="12"/>
          </p:nvPr>
        </p:nvSpPr>
        <p:spPr/>
        <p:txBody>
          <a:bodyPr/>
          <a:lstStyle/>
          <a:p>
            <a:fld id="{7370D358-5A90-4626-AB58-5274E0ED5986}" type="slidenum">
              <a:rPr lang="tr-TR" smtClean="0"/>
              <a:pPr/>
              <a:t>24</a:t>
            </a:fld>
            <a:endParaRPr lang="tr-TR"/>
          </a:p>
        </p:txBody>
      </p:sp>
    </p:spTree>
    <p:extLst>
      <p:ext uri="{BB962C8B-B14F-4D97-AF65-F5344CB8AC3E}">
        <p14:creationId xmlns:p14="http://schemas.microsoft.com/office/powerpoint/2010/main" val="3183723654"/>
      </p:ext>
    </p:extLst>
  </p:cSld>
  <p:clrMapOvr>
    <a:masterClrMapping/>
  </p:clrMapOvr>
  <p:transition spd="slow" advTm="5000">
    <p:wedge/>
    <p:sndAc>
      <p:stSnd>
        <p:snd r:embed="rId2" name="laser.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3032937850"/>
              </p:ext>
            </p:extLst>
          </p:nvPr>
        </p:nvGraphicFramePr>
        <p:xfrm>
          <a:off x="1619672" y="2636912"/>
          <a:ext cx="5849620" cy="1798034"/>
        </p:xfrm>
        <a:graphic>
          <a:graphicData uri="http://schemas.openxmlformats.org/drawingml/2006/table">
            <a:tbl>
              <a:tblPr firstRow="1" firstCol="1" bandRow="1">
                <a:tableStyleId>{93296810-A885-4BE3-A3E7-6D5BEEA58F35}</a:tableStyleId>
              </a:tblPr>
              <a:tblGrid>
                <a:gridCol w="2924810"/>
                <a:gridCol w="2924810"/>
              </a:tblGrid>
              <a:tr h="0">
                <a:tc>
                  <a:txBody>
                    <a:bodyPr/>
                    <a:lstStyle/>
                    <a:p>
                      <a:pPr algn="ctr">
                        <a:lnSpc>
                          <a:spcPct val="115000"/>
                        </a:lnSpc>
                        <a:spcAft>
                          <a:spcPts val="0"/>
                        </a:spcAft>
                      </a:pPr>
                      <a:r>
                        <a:rPr lang="tr-TR" sz="1600" b="0" dirty="0">
                          <a:solidFill>
                            <a:schemeClr val="tx1"/>
                          </a:solidFill>
                          <a:effectLst/>
                        </a:rPr>
                        <a:t>ADI SOYADI</a:t>
                      </a:r>
                      <a:endParaRPr lang="tr-TR" sz="1600" b="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tr-TR" sz="1600" dirty="0">
                          <a:solidFill>
                            <a:schemeClr val="tx1"/>
                          </a:solidFill>
                          <a:effectLst/>
                        </a:rPr>
                        <a:t>GÖREVİ</a:t>
                      </a:r>
                      <a:endParaRPr lang="tr-TR" sz="1600" dirty="0">
                        <a:solidFill>
                          <a:schemeClr val="tx1"/>
                        </a:solidFill>
                        <a:effectLst/>
                        <a:latin typeface="Calibri"/>
                        <a:ea typeface="Calibri"/>
                        <a:cs typeface="Times New Roman"/>
                      </a:endParaRPr>
                    </a:p>
                  </a:txBody>
                  <a:tcPr marL="68580" marR="68580" marT="0" marB="0"/>
                </a:tc>
              </a:tr>
              <a:tr h="0">
                <a:tc>
                  <a:txBody>
                    <a:bodyPr/>
                    <a:lstStyle/>
                    <a:p>
                      <a:pPr algn="just">
                        <a:lnSpc>
                          <a:spcPct val="115000"/>
                        </a:lnSpc>
                        <a:spcAft>
                          <a:spcPts val="0"/>
                        </a:spcAft>
                      </a:pPr>
                      <a:r>
                        <a:rPr lang="tr-TR" sz="1400" b="0" dirty="0" smtClean="0">
                          <a:solidFill>
                            <a:schemeClr val="tx1"/>
                          </a:solidFill>
                          <a:effectLst/>
                          <a:latin typeface="+mn-lt"/>
                          <a:ea typeface="+mn-ea"/>
                          <a:cs typeface="+mn-cs"/>
                        </a:rPr>
                        <a:t>Meral</a:t>
                      </a:r>
                      <a:r>
                        <a:rPr lang="tr-TR" sz="1400" b="0" baseline="0" dirty="0" smtClean="0">
                          <a:solidFill>
                            <a:schemeClr val="tx1"/>
                          </a:solidFill>
                          <a:effectLst/>
                          <a:latin typeface="+mn-lt"/>
                          <a:ea typeface="+mn-ea"/>
                          <a:cs typeface="+mn-cs"/>
                        </a:rPr>
                        <a:t> CANDESTİCİ</a:t>
                      </a:r>
                      <a:endParaRPr lang="tr-TR" sz="1400" b="0" dirty="0">
                        <a:solidFill>
                          <a:schemeClr val="tx1"/>
                        </a:solidFill>
                        <a:effectLst/>
                        <a:latin typeface="+mn-lt"/>
                        <a:ea typeface="Calibri"/>
                        <a:cs typeface="Times New Roman"/>
                      </a:endParaRPr>
                    </a:p>
                  </a:txBody>
                  <a:tcPr marL="68580" marR="68580" marT="0" marB="0"/>
                </a:tc>
                <a:tc>
                  <a:txBody>
                    <a:bodyPr/>
                    <a:lstStyle/>
                    <a:p>
                      <a:pPr algn="just">
                        <a:lnSpc>
                          <a:spcPct val="115000"/>
                        </a:lnSpc>
                        <a:spcAft>
                          <a:spcPts val="0"/>
                        </a:spcAft>
                      </a:pPr>
                      <a:r>
                        <a:rPr lang="tr-TR" sz="1400">
                          <a:effectLst/>
                        </a:rPr>
                        <a:t>Yönetim Kurulu Bşk.</a:t>
                      </a:r>
                      <a:endParaRPr lang="tr-TR" sz="1400">
                        <a:effectLst/>
                        <a:latin typeface="Calibri"/>
                        <a:ea typeface="Calibri"/>
                        <a:cs typeface="Times New Roman"/>
                      </a:endParaRPr>
                    </a:p>
                  </a:txBody>
                  <a:tcPr marL="68580" marR="68580" marT="0" marB="0"/>
                </a:tc>
              </a:tr>
              <a:tr h="0">
                <a:tc>
                  <a:txBody>
                    <a:bodyPr/>
                    <a:lstStyle/>
                    <a:p>
                      <a:pPr algn="just">
                        <a:lnSpc>
                          <a:spcPct val="115000"/>
                        </a:lnSpc>
                        <a:spcAft>
                          <a:spcPts val="0"/>
                        </a:spcAft>
                      </a:pPr>
                      <a:r>
                        <a:rPr lang="tr-TR" sz="1400" b="0" dirty="0" smtClean="0">
                          <a:solidFill>
                            <a:schemeClr val="tx1"/>
                          </a:solidFill>
                          <a:effectLst/>
                          <a:latin typeface="+mn-lt"/>
                          <a:ea typeface="Calibri"/>
                          <a:cs typeface="Times New Roman"/>
                        </a:rPr>
                        <a:t>Havva GELEN</a:t>
                      </a:r>
                      <a:endParaRPr lang="tr-TR" sz="1400" b="0" dirty="0">
                        <a:solidFill>
                          <a:schemeClr val="tx1"/>
                        </a:solidFill>
                        <a:effectLst/>
                        <a:latin typeface="+mn-lt"/>
                        <a:ea typeface="Calibri"/>
                        <a:cs typeface="Times New Roman"/>
                      </a:endParaRPr>
                    </a:p>
                  </a:txBody>
                  <a:tcPr marL="68580" marR="68580" marT="0" marB="0"/>
                </a:tc>
                <a:tc>
                  <a:txBody>
                    <a:bodyPr/>
                    <a:lstStyle/>
                    <a:p>
                      <a:pPr algn="just">
                        <a:lnSpc>
                          <a:spcPct val="115000"/>
                        </a:lnSpc>
                        <a:spcAft>
                          <a:spcPts val="0"/>
                        </a:spcAft>
                      </a:pPr>
                      <a:r>
                        <a:rPr lang="tr-TR" sz="1400">
                          <a:effectLst/>
                        </a:rPr>
                        <a:t>Başkan Yardımcısı</a:t>
                      </a:r>
                      <a:endParaRPr lang="tr-TR" sz="1400">
                        <a:effectLst/>
                        <a:latin typeface="Calibri"/>
                        <a:ea typeface="Calibri"/>
                        <a:cs typeface="Times New Roman"/>
                      </a:endParaRPr>
                    </a:p>
                  </a:txBody>
                  <a:tcPr marL="68580" marR="68580" marT="0" marB="0"/>
                </a:tc>
              </a:tr>
              <a:tr h="0">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tr-TR" sz="1400" b="0" dirty="0" smtClean="0">
                          <a:solidFill>
                            <a:schemeClr val="tx1"/>
                          </a:solidFill>
                          <a:effectLst/>
                          <a:latin typeface="+mn-lt"/>
                          <a:ea typeface="+mn-ea"/>
                          <a:cs typeface="+mn-cs"/>
                        </a:rPr>
                        <a:t>Esen</a:t>
                      </a:r>
                      <a:r>
                        <a:rPr lang="tr-TR" sz="1400" b="0" baseline="0" dirty="0" smtClean="0">
                          <a:solidFill>
                            <a:schemeClr val="tx1"/>
                          </a:solidFill>
                          <a:effectLst/>
                          <a:latin typeface="+mn-lt"/>
                          <a:ea typeface="+mn-ea"/>
                          <a:cs typeface="+mn-cs"/>
                        </a:rPr>
                        <a:t>gül AKÇAN</a:t>
                      </a:r>
                      <a:endParaRPr lang="tr-TR" sz="1400" b="0" dirty="0" smtClean="0">
                        <a:solidFill>
                          <a:schemeClr val="tx1"/>
                        </a:solidFill>
                        <a:effectLst/>
                        <a:latin typeface="+mn-lt"/>
                        <a:ea typeface="Calibri"/>
                        <a:cs typeface="Times New Roman"/>
                      </a:endParaRPr>
                    </a:p>
                  </a:txBody>
                  <a:tcPr marL="68580" marR="68580" marT="0" marB="0"/>
                </a:tc>
                <a:tc>
                  <a:txBody>
                    <a:bodyPr/>
                    <a:lstStyle/>
                    <a:p>
                      <a:pPr algn="just">
                        <a:lnSpc>
                          <a:spcPct val="115000"/>
                        </a:lnSpc>
                        <a:spcAft>
                          <a:spcPts val="0"/>
                        </a:spcAft>
                      </a:pPr>
                      <a:r>
                        <a:rPr lang="tr-TR" sz="1400">
                          <a:effectLst/>
                        </a:rPr>
                        <a:t>Muhasip Üye</a:t>
                      </a:r>
                      <a:endParaRPr lang="tr-TR" sz="1400">
                        <a:effectLst/>
                        <a:latin typeface="Calibri"/>
                        <a:ea typeface="Calibri"/>
                        <a:cs typeface="Times New Roman"/>
                      </a:endParaRPr>
                    </a:p>
                  </a:txBody>
                  <a:tcPr marL="68580" marR="68580" marT="0" marB="0"/>
                </a:tc>
              </a:tr>
              <a:tr h="0">
                <a:tc>
                  <a:txBody>
                    <a:bodyPr/>
                    <a:lstStyle/>
                    <a:p>
                      <a:pPr algn="just">
                        <a:lnSpc>
                          <a:spcPct val="115000"/>
                        </a:lnSpc>
                        <a:spcAft>
                          <a:spcPts val="0"/>
                        </a:spcAft>
                      </a:pPr>
                      <a:r>
                        <a:rPr lang="tr-TR" sz="1400" b="0" dirty="0" smtClean="0">
                          <a:solidFill>
                            <a:schemeClr val="tx1"/>
                          </a:solidFill>
                          <a:effectLst/>
                          <a:latin typeface="+mn-lt"/>
                        </a:rPr>
                        <a:t>Gül</a:t>
                      </a:r>
                      <a:r>
                        <a:rPr lang="tr-TR" sz="1400" b="0" baseline="0" dirty="0" smtClean="0">
                          <a:solidFill>
                            <a:schemeClr val="tx1"/>
                          </a:solidFill>
                          <a:effectLst/>
                          <a:latin typeface="+mn-lt"/>
                        </a:rPr>
                        <a:t> ONAT</a:t>
                      </a:r>
                      <a:endParaRPr lang="tr-TR" sz="1400" b="0" dirty="0">
                        <a:solidFill>
                          <a:schemeClr val="tx1"/>
                        </a:solidFill>
                        <a:effectLst/>
                        <a:latin typeface="+mn-lt"/>
                        <a:ea typeface="Calibri"/>
                        <a:cs typeface="Times New Roman"/>
                      </a:endParaRPr>
                    </a:p>
                  </a:txBody>
                  <a:tcPr marL="68580" marR="68580" marT="0" marB="0"/>
                </a:tc>
                <a:tc>
                  <a:txBody>
                    <a:bodyPr/>
                    <a:lstStyle/>
                    <a:p>
                      <a:pPr algn="just">
                        <a:lnSpc>
                          <a:spcPct val="115000"/>
                        </a:lnSpc>
                        <a:spcAft>
                          <a:spcPts val="0"/>
                        </a:spcAft>
                      </a:pPr>
                      <a:r>
                        <a:rPr lang="tr-TR" sz="1400">
                          <a:effectLst/>
                        </a:rPr>
                        <a:t>Sekreterya</a:t>
                      </a:r>
                      <a:endParaRPr lang="tr-TR" sz="1400">
                        <a:effectLst/>
                        <a:latin typeface="Calibri"/>
                        <a:ea typeface="Calibri"/>
                        <a:cs typeface="Times New Roman"/>
                      </a:endParaRPr>
                    </a:p>
                  </a:txBody>
                  <a:tcPr marL="68580" marR="68580" marT="0" marB="0"/>
                </a:tc>
              </a:tr>
              <a:tr h="290798">
                <a:tc>
                  <a:txBody>
                    <a:bodyPr/>
                    <a:lstStyle/>
                    <a:p>
                      <a:pPr algn="just">
                        <a:lnSpc>
                          <a:spcPct val="115000"/>
                        </a:lnSpc>
                        <a:spcAft>
                          <a:spcPts val="0"/>
                        </a:spcAft>
                      </a:pPr>
                      <a:r>
                        <a:rPr lang="tr-TR" sz="1400" b="0" dirty="0" smtClean="0">
                          <a:solidFill>
                            <a:schemeClr val="tx1"/>
                          </a:solidFill>
                          <a:effectLst/>
                          <a:latin typeface="+mn-lt"/>
                          <a:ea typeface="+mn-ea"/>
                          <a:cs typeface="+mn-cs"/>
                        </a:rPr>
                        <a:t>Gül</a:t>
                      </a:r>
                      <a:r>
                        <a:rPr lang="tr-TR" sz="1400" b="0" baseline="0" dirty="0" smtClean="0">
                          <a:solidFill>
                            <a:schemeClr val="tx1"/>
                          </a:solidFill>
                          <a:effectLst/>
                          <a:latin typeface="+mn-lt"/>
                          <a:ea typeface="+mn-ea"/>
                          <a:cs typeface="+mn-cs"/>
                        </a:rPr>
                        <a:t>  YILDIZ</a:t>
                      </a:r>
                      <a:endParaRPr lang="tr-TR" sz="1400" b="0" dirty="0">
                        <a:solidFill>
                          <a:schemeClr val="tx1"/>
                        </a:solidFill>
                        <a:effectLst/>
                        <a:latin typeface="+mn-lt"/>
                        <a:ea typeface="Calibri"/>
                        <a:cs typeface="Times New Roman"/>
                      </a:endParaRPr>
                    </a:p>
                  </a:txBody>
                  <a:tcPr marL="68580" marR="68580" marT="0" marB="0"/>
                </a:tc>
                <a:tc>
                  <a:txBody>
                    <a:bodyPr/>
                    <a:lstStyle/>
                    <a:p>
                      <a:pPr algn="just">
                        <a:lnSpc>
                          <a:spcPct val="115000"/>
                        </a:lnSpc>
                        <a:spcAft>
                          <a:spcPts val="0"/>
                        </a:spcAft>
                      </a:pPr>
                      <a:r>
                        <a:rPr lang="tr-TR" sz="1400" dirty="0">
                          <a:effectLst/>
                        </a:rPr>
                        <a:t>Üye</a:t>
                      </a:r>
                      <a:endParaRPr lang="tr-TR" sz="1400" dirty="0">
                        <a:effectLst/>
                        <a:latin typeface="Calibri"/>
                        <a:ea typeface="Calibri"/>
                        <a:cs typeface="Times New Roman"/>
                      </a:endParaRPr>
                    </a:p>
                  </a:txBody>
                  <a:tcPr marL="68580" marR="68580" marT="0" marB="0"/>
                </a:tc>
              </a:tr>
              <a:tr h="0">
                <a:tc>
                  <a:txBody>
                    <a:bodyPr/>
                    <a:lstStyle/>
                    <a:p>
                      <a:pPr algn="just">
                        <a:lnSpc>
                          <a:spcPct val="115000"/>
                        </a:lnSpc>
                        <a:spcAft>
                          <a:spcPts val="0"/>
                        </a:spcAft>
                      </a:pPr>
                      <a:r>
                        <a:rPr lang="tr-TR" sz="1400" b="0" dirty="0" smtClean="0">
                          <a:solidFill>
                            <a:schemeClr val="tx1"/>
                          </a:solidFill>
                          <a:effectLst/>
                          <a:latin typeface="+mn-lt"/>
                          <a:ea typeface="Calibri"/>
                          <a:cs typeface="Times New Roman"/>
                        </a:rPr>
                        <a:t>Erdal</a:t>
                      </a:r>
                      <a:r>
                        <a:rPr lang="tr-TR" sz="1400" b="0" baseline="0" dirty="0" smtClean="0">
                          <a:solidFill>
                            <a:schemeClr val="tx1"/>
                          </a:solidFill>
                          <a:effectLst/>
                          <a:latin typeface="+mn-lt"/>
                          <a:ea typeface="Calibri"/>
                          <a:cs typeface="Times New Roman"/>
                        </a:rPr>
                        <a:t> ACAR</a:t>
                      </a:r>
                      <a:endParaRPr lang="tr-TR" sz="1400" b="0" dirty="0">
                        <a:solidFill>
                          <a:schemeClr val="tx1"/>
                        </a:solidFill>
                        <a:effectLst/>
                        <a:latin typeface="+mn-lt"/>
                        <a:ea typeface="Calibri"/>
                        <a:cs typeface="Times New Roman"/>
                      </a:endParaRPr>
                    </a:p>
                  </a:txBody>
                  <a:tcPr marL="68580" marR="68580" marT="0" marB="0"/>
                </a:tc>
                <a:tc>
                  <a:txBody>
                    <a:bodyPr/>
                    <a:lstStyle/>
                    <a:p>
                      <a:pPr algn="just">
                        <a:lnSpc>
                          <a:spcPct val="115000"/>
                        </a:lnSpc>
                        <a:spcAft>
                          <a:spcPts val="0"/>
                        </a:spcAft>
                      </a:pPr>
                      <a:r>
                        <a:rPr lang="tr-TR" sz="1400" dirty="0">
                          <a:effectLst/>
                        </a:rPr>
                        <a:t>Denetleme Kurulu Bşk.</a:t>
                      </a:r>
                      <a:endParaRPr lang="tr-TR" sz="1400" dirty="0">
                        <a:effectLst/>
                        <a:latin typeface="Calibri"/>
                        <a:ea typeface="Calibri"/>
                        <a:cs typeface="Times New Roman"/>
                      </a:endParaRPr>
                    </a:p>
                  </a:txBody>
                  <a:tcPr marL="68580" marR="68580" marT="0" marB="0"/>
                </a:tc>
              </a:tr>
            </a:tbl>
          </a:graphicData>
        </a:graphic>
      </p:graphicFrame>
      <p:sp>
        <p:nvSpPr>
          <p:cNvPr id="5" name="Rectangle 1"/>
          <p:cNvSpPr>
            <a:spLocks noChangeArrowheads="1"/>
          </p:cNvSpPr>
          <p:nvPr/>
        </p:nvSpPr>
        <p:spPr bwMode="auto">
          <a:xfrm>
            <a:off x="802634" y="625044"/>
            <a:ext cx="7776864"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lang="tr-TR" b="1" dirty="0" smtClean="0"/>
              <a:t>OKUL - AİLE BİRLİĞİ</a:t>
            </a:r>
          </a:p>
          <a:p>
            <a:pPr marL="0" marR="0" lvl="0" indent="449263" algn="ctr" defTabSz="914400" rtl="0" eaLnBrk="1" fontAlgn="base" latinLnBrk="0" hangingPunct="1">
              <a:lnSpc>
                <a:spcPct val="100000"/>
              </a:lnSpc>
              <a:spcBef>
                <a:spcPct val="0"/>
              </a:spcBef>
              <a:spcAft>
                <a:spcPct val="0"/>
              </a:spcAft>
              <a:buClrTx/>
              <a:buSzTx/>
              <a:buFontTx/>
              <a:buNone/>
              <a:tabLst/>
            </a:pPr>
            <a:endParaRPr lang="tr-TR" b="1" dirty="0"/>
          </a:p>
          <a:p>
            <a:pPr marL="0" marR="0" lvl="0" indent="449263" algn="just" defTabSz="914400" rtl="0" eaLnBrk="0" fontAlgn="base" latinLnBrk="0" hangingPunct="0">
              <a:lnSpc>
                <a:spcPct val="100000"/>
              </a:lnSpc>
              <a:spcBef>
                <a:spcPct val="0"/>
              </a:spcBef>
              <a:spcAft>
                <a:spcPct val="0"/>
              </a:spcAft>
              <a:buClrTx/>
              <a:buSzTx/>
              <a:buFontTx/>
              <a:buNone/>
              <a:tabLst/>
            </a:pPr>
            <a:r>
              <a:rPr lang="tr-TR" sz="1400" dirty="0"/>
              <a:t>Eğitim öğretim faaliyetlerinin amacına ulaşabilmesi için okul aile birliği arasındaki bütünleşmeyi, gerçekleştirmek ve güçlü bir iletişim ağı kurmak gereklidir. Okul Aile Birliği bu bağı oluşturmak, öğrenci veli arasındaki işbirliğini gerçekleştirmek, okul aktivitelerinde aktif rol almak, öneriler sunarak okulun gelişimine ve tanıtımına dair ve örnek öneriler sunmak üzere çalışmalar yapar.</a:t>
            </a:r>
          </a:p>
        </p:txBody>
      </p:sp>
      <p:sp>
        <p:nvSpPr>
          <p:cNvPr id="6" name="5 Slayt Numarası Yer Tutucusu"/>
          <p:cNvSpPr>
            <a:spLocks noGrp="1"/>
          </p:cNvSpPr>
          <p:nvPr>
            <p:ph type="sldNum" sz="quarter" idx="12"/>
          </p:nvPr>
        </p:nvSpPr>
        <p:spPr/>
        <p:txBody>
          <a:bodyPr/>
          <a:lstStyle/>
          <a:p>
            <a:fld id="{7370D358-5A90-4626-AB58-5274E0ED5986}" type="slidenum">
              <a:rPr lang="tr-TR" smtClean="0"/>
              <a:pPr/>
              <a:t>25</a:t>
            </a:fld>
            <a:endParaRPr lang="tr-TR"/>
          </a:p>
        </p:txBody>
      </p:sp>
    </p:spTree>
    <p:extLst>
      <p:ext uri="{BB962C8B-B14F-4D97-AF65-F5344CB8AC3E}">
        <p14:creationId xmlns:p14="http://schemas.microsoft.com/office/powerpoint/2010/main" val="2046506031"/>
      </p:ext>
    </p:extLst>
  </p:cSld>
  <p:clrMapOvr>
    <a:masterClrMapping/>
  </p:clrMapOvr>
  <p:transition spd="slow" advTm="5000">
    <p:wedge/>
    <p:sndAc>
      <p:stSnd>
        <p:snd r:embed="rId2" name="laser.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95536" y="980728"/>
            <a:ext cx="8208912" cy="5170646"/>
          </a:xfrm>
          <a:prstGeom prst="rect">
            <a:avLst/>
          </a:prstGeom>
        </p:spPr>
        <p:txBody>
          <a:bodyPr wrap="square">
            <a:spAutoFit/>
          </a:bodyPr>
          <a:lstStyle/>
          <a:p>
            <a:r>
              <a:rPr lang="tr-TR" b="1" dirty="0" smtClean="0"/>
              <a:t>ÖĞRETMENİN SORUMLULUKLARI</a:t>
            </a:r>
          </a:p>
          <a:p>
            <a:endParaRPr lang="tr-TR" dirty="0" smtClean="0"/>
          </a:p>
          <a:p>
            <a:r>
              <a:rPr lang="tr-TR" sz="1400" dirty="0" smtClean="0"/>
              <a:t>Tarih boyunca öğretmenin sorumluluklarının neler olduğu tartışılmıştır. İnsan bir fabrika kurabilir, aya çıkabilir… ama iyi yetişmiş bir insan birçok fabrikalar kurabilir, gezenlerde seyahatleri hayal edebilir. Mesele bu kadar önemli olunca öğretmene yüklenen misyonda bu denli ağır olmuştur. </a:t>
            </a:r>
          </a:p>
          <a:p>
            <a:r>
              <a:rPr lang="tr-TR" sz="1400" dirty="0" smtClean="0"/>
              <a:t>Bazı </a:t>
            </a:r>
            <a:r>
              <a:rPr lang="tr-TR" sz="1400" dirty="0"/>
              <a:t>öğretmenlerimiz okulun binasını, temizliğini dahi yaptıklarını anlatırlar. Öğrenciler bazen evde bulamadıkları şefkati öğretmenlerinin kollarında ararlar.</a:t>
            </a:r>
          </a:p>
          <a:p>
            <a:r>
              <a:rPr lang="tr-TR" sz="1400" dirty="0"/>
              <a:t>Öğretmen toplumsal kalkınma için bireylerin eğitimi için çalışır. Örnek tavır ve davranışlarıyla öğrenciler için model olurlar.</a:t>
            </a:r>
          </a:p>
          <a:p>
            <a:pPr marL="285750" lvl="0" indent="-285750">
              <a:buFont typeface="Wingdings" pitchFamily="2" charset="2"/>
              <a:buChar char="Ø"/>
            </a:pPr>
            <a:r>
              <a:rPr lang="tr-TR" sz="1400" dirty="0"/>
              <a:t>Milli Eğitim Bakanlığının denetiminde planlanan dersleri okuturlar.</a:t>
            </a:r>
          </a:p>
          <a:p>
            <a:pPr marL="285750" lvl="0" indent="-285750">
              <a:buFont typeface="Wingdings" pitchFamily="2" charset="2"/>
              <a:buChar char="Ø"/>
            </a:pPr>
            <a:r>
              <a:rPr lang="tr-TR" sz="1400" dirty="0"/>
              <a:t>Öğrencilerine yeni ufuklar kazandırırlar.</a:t>
            </a:r>
          </a:p>
          <a:p>
            <a:pPr marL="285750" lvl="0" indent="-285750">
              <a:buFont typeface="Wingdings" pitchFamily="2" charset="2"/>
              <a:buChar char="Ø"/>
            </a:pPr>
            <a:r>
              <a:rPr lang="tr-TR" sz="1400" dirty="0"/>
              <a:t>Öğrencilerine bireysel farklılıklarına göre hedefler verirler.</a:t>
            </a:r>
          </a:p>
          <a:p>
            <a:pPr marL="285750" lvl="0" indent="-285750">
              <a:buFont typeface="Wingdings" pitchFamily="2" charset="2"/>
              <a:buChar char="Ø"/>
            </a:pPr>
            <a:r>
              <a:rPr lang="tr-TR" sz="1400" dirty="0"/>
              <a:t>Toplum kuralları ve bunlara nasıl uyulacağını öğrencilerine benimsetirler.</a:t>
            </a:r>
          </a:p>
          <a:p>
            <a:pPr marL="285750" lvl="0" indent="-285750">
              <a:buFont typeface="Wingdings" pitchFamily="2" charset="2"/>
              <a:buChar char="Ø"/>
            </a:pPr>
            <a:r>
              <a:rPr lang="tr-TR" sz="1400" dirty="0"/>
              <a:t>Yönetmeliklere göre sınavları yaparlar.</a:t>
            </a:r>
          </a:p>
          <a:p>
            <a:pPr marL="285750" lvl="0" indent="-285750">
              <a:buFont typeface="Wingdings" pitchFamily="2" charset="2"/>
              <a:buChar char="Ø"/>
            </a:pPr>
            <a:r>
              <a:rPr lang="tr-TR" sz="1400" dirty="0"/>
              <a:t>Öğrencilerin başarıları için velilerle işbirliği yaparlar.</a:t>
            </a:r>
          </a:p>
          <a:p>
            <a:pPr marL="285750" lvl="0" indent="-285750">
              <a:buFont typeface="Wingdings" pitchFamily="2" charset="2"/>
              <a:buChar char="Ø"/>
            </a:pPr>
            <a:r>
              <a:rPr lang="tr-TR" sz="1400" dirty="0"/>
              <a:t>Okul sınırları içinde öğrencilerin davranışlarını takip </a:t>
            </a:r>
            <a:r>
              <a:rPr lang="tr-TR" sz="1400" dirty="0" smtClean="0"/>
              <a:t>eder</a:t>
            </a:r>
          </a:p>
          <a:p>
            <a:r>
              <a:rPr lang="tr-TR" sz="1400" b="1" dirty="0"/>
              <a:t>Öğretmenlerin Nöbet Görevi</a:t>
            </a:r>
            <a:endParaRPr lang="tr-TR" sz="1400" dirty="0"/>
          </a:p>
          <a:p>
            <a:r>
              <a:rPr lang="tr-TR" sz="1400" dirty="0"/>
              <a:t>Okulun bina ve tesisleri ile öğrenci mevcudu gibi durumları göz önünde bulundurularak okul müdürlüğünce düzenlenen nöbet çizelgesine göre öğretmenlerin nöbet tutmaları sağlanır. İhtiyaç duyulması hâlinde bu öğretmenlere de nöbet görevi verilir. </a:t>
            </a:r>
          </a:p>
          <a:p>
            <a:r>
              <a:rPr lang="tr-TR" sz="1400" dirty="0"/>
              <a:t>Okul öncesi ve özel eğitim sınıfı öğretmenleri ile rehber öğretmenlere nöbet görevi verilmez.</a:t>
            </a:r>
          </a:p>
          <a:p>
            <a:r>
              <a:rPr lang="tr-TR" sz="1400" dirty="0"/>
              <a:t>Nöbet görevi, ilk ders başlamadan 20 dakika önce başlar, son ders bitiminden 20 dakika sonra sona erer.</a:t>
            </a:r>
          </a:p>
          <a:p>
            <a:pPr lvl="0"/>
            <a:endParaRPr lang="tr-TR" sz="1400" dirty="0"/>
          </a:p>
        </p:txBody>
      </p:sp>
      <p:sp>
        <p:nvSpPr>
          <p:cNvPr id="3" name="2 Slayt Numarası Yer Tutucusu"/>
          <p:cNvSpPr>
            <a:spLocks noGrp="1"/>
          </p:cNvSpPr>
          <p:nvPr>
            <p:ph type="sldNum" sz="quarter" idx="12"/>
          </p:nvPr>
        </p:nvSpPr>
        <p:spPr/>
        <p:txBody>
          <a:bodyPr/>
          <a:lstStyle/>
          <a:p>
            <a:fld id="{7370D358-5A90-4626-AB58-5274E0ED5986}" type="slidenum">
              <a:rPr lang="tr-TR" smtClean="0"/>
              <a:pPr/>
              <a:t>26</a:t>
            </a:fld>
            <a:endParaRPr lang="tr-TR"/>
          </a:p>
        </p:txBody>
      </p:sp>
    </p:spTree>
    <p:extLst>
      <p:ext uri="{BB962C8B-B14F-4D97-AF65-F5344CB8AC3E}">
        <p14:creationId xmlns:p14="http://schemas.microsoft.com/office/powerpoint/2010/main" val="1792810475"/>
      </p:ext>
    </p:extLst>
  </p:cSld>
  <p:clrMapOvr>
    <a:masterClrMapping/>
  </p:clrMapOvr>
  <p:transition spd="slow" advTm="5000">
    <p:wedge/>
    <p:sndAc>
      <p:stSnd>
        <p:snd r:embed="rId2" name="laser.wav"/>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83568" y="1052736"/>
            <a:ext cx="7632848" cy="3108543"/>
          </a:xfrm>
          <a:prstGeom prst="rect">
            <a:avLst/>
          </a:prstGeom>
        </p:spPr>
        <p:txBody>
          <a:bodyPr wrap="square">
            <a:spAutoFit/>
          </a:bodyPr>
          <a:lstStyle/>
          <a:p>
            <a:r>
              <a:rPr lang="tr-TR" sz="1400" b="1" dirty="0" smtClean="0"/>
              <a:t>Yoklama </a:t>
            </a:r>
            <a:r>
              <a:rPr lang="tr-TR" sz="1400" b="1" dirty="0"/>
              <a:t>Fişi</a:t>
            </a:r>
            <a:endParaRPr lang="tr-TR" sz="1400" dirty="0"/>
          </a:p>
          <a:p>
            <a:r>
              <a:rPr lang="tr-TR" sz="1400" dirty="0"/>
              <a:t>Öğretmen derse girdiğinde ilk beş dakika içerisinde yoklama yapar, gelmeyenlerin okul numarasını yoklama fişine yazar. Yoklama fişine numarası yazılan öğrenci o derse girmemiş sayılır. Yoklama fişleri son dersten sonra, sorumlu müdür yardımcısına teslim edilir. Müdür yardımcısı, e-okul sistemine günlük yoklama bilgilerinin girişini yapar</a:t>
            </a:r>
            <a:r>
              <a:rPr lang="tr-TR" sz="1400" dirty="0" smtClean="0"/>
              <a:t>.</a:t>
            </a:r>
          </a:p>
          <a:p>
            <a:r>
              <a:rPr lang="tr-TR" sz="1400" b="1" dirty="0"/>
              <a:t>Sınıf Defterinin Doldurulması</a:t>
            </a:r>
            <a:endParaRPr lang="tr-TR" sz="1400" dirty="0"/>
          </a:p>
          <a:p>
            <a:r>
              <a:rPr lang="tr-TR" sz="1400" dirty="0"/>
              <a:t>Öğretmen derse girdiğinde o gün işleyeceği dersin konusunu, etkinliğin adı ve kazanımla birlikte yıllık plana göre sınıf defterine yazar. Ders defteri son ders saatinden sonra sorumlu müdür yardımcısına teslim edilir. Sorumlu müdür yardımcısı ders defterini kontrol ettikten sonra onaylar.</a:t>
            </a:r>
          </a:p>
          <a:p>
            <a:r>
              <a:rPr lang="tr-TR" sz="1400" b="1" dirty="0"/>
              <a:t>Boş Derslerin Doldurulması</a:t>
            </a:r>
            <a:endParaRPr lang="tr-TR" sz="1400" dirty="0"/>
          </a:p>
          <a:p>
            <a:r>
              <a:rPr lang="tr-TR" sz="1400" dirty="0"/>
              <a:t>Okulumuzda boş ders bulunmamaktadır. Öğretmenlerin sevkli ya da raporlu olduğu durumlarda,  okul idaresinin bilgisi dahilinde , öğretmeni olmayan sınıflara, nöbetçi öğretmenler derse girerler.</a:t>
            </a:r>
          </a:p>
          <a:p>
            <a:endParaRPr lang="tr-TR" sz="1400" dirty="0" smtClean="0"/>
          </a:p>
          <a:p>
            <a:endParaRPr lang="tr-TR" sz="1400" dirty="0"/>
          </a:p>
        </p:txBody>
      </p:sp>
      <p:sp>
        <p:nvSpPr>
          <p:cNvPr id="3" name="2 Slayt Numarası Yer Tutucusu"/>
          <p:cNvSpPr>
            <a:spLocks noGrp="1"/>
          </p:cNvSpPr>
          <p:nvPr>
            <p:ph type="sldNum" sz="quarter" idx="12"/>
          </p:nvPr>
        </p:nvSpPr>
        <p:spPr/>
        <p:txBody>
          <a:bodyPr/>
          <a:lstStyle/>
          <a:p>
            <a:fld id="{7370D358-5A90-4626-AB58-5274E0ED5986}" type="slidenum">
              <a:rPr lang="tr-TR" smtClean="0"/>
              <a:pPr/>
              <a:t>27</a:t>
            </a:fld>
            <a:endParaRPr lang="tr-TR"/>
          </a:p>
        </p:txBody>
      </p:sp>
    </p:spTree>
    <p:extLst>
      <p:ext uri="{BB962C8B-B14F-4D97-AF65-F5344CB8AC3E}">
        <p14:creationId xmlns:p14="http://schemas.microsoft.com/office/powerpoint/2010/main" val="1177975579"/>
      </p:ext>
    </p:extLst>
  </p:cSld>
  <p:clrMapOvr>
    <a:masterClrMapping/>
  </p:clrMapOvr>
  <p:transition spd="slow" advTm="5000">
    <p:wedge/>
    <p:sndAc>
      <p:stSnd>
        <p:snd r:embed="rId2" name="laser.wav"/>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87624" y="548680"/>
            <a:ext cx="6624736" cy="548640"/>
          </a:xfrm>
        </p:spPr>
        <p:txBody>
          <a:bodyPr/>
          <a:lstStyle/>
          <a:p>
            <a:pPr lvl="0"/>
            <a:r>
              <a:rPr lang="tr-TR" sz="1800" dirty="0" smtClean="0">
                <a:ea typeface="Calibri" pitchFamily="34" charset="0"/>
                <a:cs typeface="Times New Roman" pitchFamily="18" charset="0"/>
              </a:rPr>
              <a:t>Turgutlu Lisesi Zaman Çizelgesi</a:t>
            </a:r>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val="3878053853"/>
              </p:ext>
            </p:extLst>
          </p:nvPr>
        </p:nvGraphicFramePr>
        <p:xfrm>
          <a:off x="1331638" y="1207847"/>
          <a:ext cx="6120681" cy="4669424"/>
        </p:xfrm>
        <a:graphic>
          <a:graphicData uri="http://schemas.openxmlformats.org/drawingml/2006/table">
            <a:tbl>
              <a:tblPr firstRow="1" firstCol="1" bandRow="1">
                <a:tableStyleId>{21E4AEA4-8DFA-4A89-87EB-49C32662AFE0}</a:tableStyleId>
              </a:tblPr>
              <a:tblGrid>
                <a:gridCol w="2011231"/>
                <a:gridCol w="2054725"/>
                <a:gridCol w="2054725"/>
              </a:tblGrid>
              <a:tr h="291839">
                <a:tc>
                  <a:txBody>
                    <a:bodyPr/>
                    <a:lstStyle/>
                    <a:p>
                      <a:pPr algn="ctr">
                        <a:lnSpc>
                          <a:spcPct val="115000"/>
                        </a:lnSpc>
                        <a:spcAft>
                          <a:spcPts val="0"/>
                        </a:spcAft>
                      </a:pPr>
                      <a:r>
                        <a:rPr lang="tr-TR" sz="1200" dirty="0" smtClean="0">
                          <a:effectLst/>
                        </a:rPr>
                        <a:t>SAATLER</a:t>
                      </a:r>
                      <a:endParaRPr lang="tr-TR"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tr-TR" sz="1200">
                          <a:effectLst/>
                        </a:rPr>
                        <a:t>GİRİŞ</a:t>
                      </a:r>
                      <a:endParaRPr lang="tr-TR" sz="1100">
                        <a:effectLst/>
                        <a:latin typeface="Calibri"/>
                        <a:ea typeface="Calibri"/>
                        <a:cs typeface="Times New Roman"/>
                      </a:endParaRPr>
                    </a:p>
                  </a:txBody>
                  <a:tcPr marL="68580" marR="68580" marT="0" marB="0"/>
                </a:tc>
                <a:tc>
                  <a:txBody>
                    <a:bodyPr/>
                    <a:lstStyle/>
                    <a:p>
                      <a:pPr algn="ctr">
                        <a:lnSpc>
                          <a:spcPct val="115000"/>
                        </a:lnSpc>
                        <a:spcAft>
                          <a:spcPts val="0"/>
                        </a:spcAft>
                      </a:pPr>
                      <a:r>
                        <a:rPr lang="tr-TR" sz="1200">
                          <a:effectLst/>
                        </a:rPr>
                        <a:t>ÇIKIŞ</a:t>
                      </a:r>
                      <a:endParaRPr lang="tr-TR" sz="1100">
                        <a:effectLst/>
                        <a:latin typeface="Calibri"/>
                        <a:ea typeface="Calibri"/>
                        <a:cs typeface="Times New Roman"/>
                      </a:endParaRPr>
                    </a:p>
                  </a:txBody>
                  <a:tcPr marL="68580" marR="68580" marT="0" marB="0"/>
                </a:tc>
              </a:tr>
              <a:tr h="291839">
                <a:tc>
                  <a:txBody>
                    <a:bodyPr/>
                    <a:lstStyle/>
                    <a:p>
                      <a:pPr>
                        <a:lnSpc>
                          <a:spcPct val="115000"/>
                        </a:lnSpc>
                        <a:spcAft>
                          <a:spcPts val="0"/>
                        </a:spcAft>
                      </a:pPr>
                      <a:r>
                        <a:rPr lang="tr-TR" sz="1200">
                          <a:effectLst/>
                        </a:rPr>
                        <a:t>1. DERS</a:t>
                      </a:r>
                      <a:endParaRPr lang="tr-TR" sz="1100">
                        <a:effectLst/>
                        <a:latin typeface="Calibri"/>
                        <a:ea typeface="Calibri"/>
                        <a:cs typeface="Times New Roman"/>
                      </a:endParaRPr>
                    </a:p>
                  </a:txBody>
                  <a:tcPr marL="68580" marR="68580" marT="0" marB="0"/>
                </a:tc>
                <a:tc>
                  <a:txBody>
                    <a:bodyPr/>
                    <a:lstStyle/>
                    <a:p>
                      <a:pPr algn="ctr">
                        <a:lnSpc>
                          <a:spcPct val="115000"/>
                        </a:lnSpc>
                        <a:spcAft>
                          <a:spcPts val="0"/>
                        </a:spcAft>
                      </a:pPr>
                      <a:r>
                        <a:rPr lang="tr-TR" sz="1200" dirty="0" smtClean="0">
                          <a:effectLst/>
                        </a:rPr>
                        <a:t>8:30</a:t>
                      </a:r>
                      <a:endParaRPr lang="tr-TR"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tr-TR" sz="1200" dirty="0" smtClean="0">
                          <a:effectLst/>
                        </a:rPr>
                        <a:t>09:10</a:t>
                      </a:r>
                      <a:endParaRPr lang="tr-TR" sz="1100" dirty="0">
                        <a:effectLst/>
                        <a:latin typeface="Calibri"/>
                        <a:ea typeface="Calibri"/>
                        <a:cs typeface="Times New Roman"/>
                      </a:endParaRPr>
                    </a:p>
                  </a:txBody>
                  <a:tcPr marL="68580" marR="68580" marT="0" marB="0"/>
                </a:tc>
              </a:tr>
              <a:tr h="291839">
                <a:tc>
                  <a:txBody>
                    <a:bodyPr/>
                    <a:lstStyle/>
                    <a:p>
                      <a:pPr>
                        <a:lnSpc>
                          <a:spcPct val="115000"/>
                        </a:lnSpc>
                        <a:spcAft>
                          <a:spcPts val="0"/>
                        </a:spcAft>
                      </a:pPr>
                      <a:r>
                        <a:rPr lang="tr-TR" sz="1200" dirty="0" smtClean="0">
                          <a:effectLst/>
                        </a:rPr>
                        <a:t>2.DERS</a:t>
                      </a:r>
                      <a:endParaRPr lang="tr-TR"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tr-TR" sz="1200" dirty="0" smtClean="0">
                          <a:effectLst/>
                        </a:rPr>
                        <a:t>09:20</a:t>
                      </a:r>
                      <a:endParaRPr lang="tr-TR"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tr-TR" sz="1200" dirty="0" smtClean="0">
                          <a:effectLst/>
                        </a:rPr>
                        <a:t>10:00</a:t>
                      </a:r>
                      <a:endParaRPr lang="tr-TR" sz="1100" dirty="0">
                        <a:effectLst/>
                        <a:latin typeface="Calibri"/>
                        <a:ea typeface="Calibri"/>
                        <a:cs typeface="Times New Roman"/>
                      </a:endParaRPr>
                    </a:p>
                  </a:txBody>
                  <a:tcPr marL="68580" marR="68580" marT="0" marB="0"/>
                </a:tc>
              </a:tr>
              <a:tr h="291839">
                <a:tc>
                  <a:txBody>
                    <a:bodyPr/>
                    <a:lstStyle/>
                    <a:p>
                      <a:pPr>
                        <a:lnSpc>
                          <a:spcPct val="115000"/>
                        </a:lnSpc>
                        <a:spcAft>
                          <a:spcPts val="0"/>
                        </a:spcAft>
                      </a:pPr>
                      <a:r>
                        <a:rPr lang="tr-TR" sz="1200" dirty="0" smtClean="0">
                          <a:effectLst/>
                        </a:rPr>
                        <a:t>3.DERS</a:t>
                      </a:r>
                      <a:endParaRPr lang="tr-TR"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tr-TR" sz="1200" dirty="0" smtClean="0">
                          <a:effectLst/>
                        </a:rPr>
                        <a:t>10:10</a:t>
                      </a:r>
                      <a:endParaRPr lang="tr-TR"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tr-TR" sz="1200" dirty="0" smtClean="0">
                          <a:effectLst/>
                        </a:rPr>
                        <a:t>10:50</a:t>
                      </a:r>
                      <a:endParaRPr lang="tr-TR" sz="1100" dirty="0">
                        <a:effectLst/>
                        <a:latin typeface="Calibri"/>
                        <a:ea typeface="Calibri"/>
                        <a:cs typeface="Times New Roman"/>
                      </a:endParaRPr>
                    </a:p>
                  </a:txBody>
                  <a:tcPr marL="68580" marR="68580" marT="0" marB="0"/>
                </a:tc>
              </a:tr>
              <a:tr h="291839">
                <a:tc>
                  <a:txBody>
                    <a:bodyPr/>
                    <a:lstStyle/>
                    <a:p>
                      <a:pPr>
                        <a:lnSpc>
                          <a:spcPct val="115000"/>
                        </a:lnSpc>
                        <a:spcAft>
                          <a:spcPts val="0"/>
                        </a:spcAft>
                      </a:pPr>
                      <a:r>
                        <a:rPr lang="tr-TR" sz="1200" dirty="0" smtClean="0">
                          <a:effectLst/>
                        </a:rPr>
                        <a:t>4.DERS</a:t>
                      </a:r>
                      <a:endParaRPr lang="tr-TR"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tr-TR" sz="1200" dirty="0" smtClean="0">
                          <a:effectLst/>
                        </a:rPr>
                        <a:t>11:00</a:t>
                      </a:r>
                      <a:endParaRPr lang="tr-TR"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tr-TR" sz="1200" dirty="0" smtClean="0">
                          <a:effectLst/>
                        </a:rPr>
                        <a:t>11:40</a:t>
                      </a:r>
                      <a:endParaRPr lang="tr-TR" sz="1100" dirty="0">
                        <a:effectLst/>
                        <a:latin typeface="Calibri"/>
                        <a:ea typeface="Calibri"/>
                        <a:cs typeface="Times New Roman"/>
                      </a:endParaRPr>
                    </a:p>
                  </a:txBody>
                  <a:tcPr marL="68580" marR="68580" marT="0" marB="0"/>
                </a:tc>
              </a:tr>
              <a:tr h="291839">
                <a:tc>
                  <a:txBody>
                    <a:bodyPr/>
                    <a:lstStyle/>
                    <a:p>
                      <a:pPr>
                        <a:lnSpc>
                          <a:spcPct val="115000"/>
                        </a:lnSpc>
                        <a:spcAft>
                          <a:spcPts val="0"/>
                        </a:spcAft>
                      </a:pPr>
                      <a:r>
                        <a:rPr lang="tr-TR" sz="1200" dirty="0" smtClean="0">
                          <a:effectLst/>
                        </a:rPr>
                        <a:t>5.DERS</a:t>
                      </a:r>
                      <a:endParaRPr lang="tr-TR"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tr-TR" sz="1200" dirty="0" smtClean="0">
                          <a:effectLst/>
                        </a:rPr>
                        <a:t>11:50</a:t>
                      </a:r>
                      <a:endParaRPr lang="tr-TR"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tr-TR" sz="1200" dirty="0" smtClean="0">
                          <a:effectLst/>
                        </a:rPr>
                        <a:t>12:30</a:t>
                      </a:r>
                      <a:endParaRPr lang="tr-TR" sz="1100" dirty="0">
                        <a:effectLst/>
                        <a:latin typeface="Calibri"/>
                        <a:ea typeface="Calibri"/>
                        <a:cs typeface="Times New Roman"/>
                      </a:endParaRPr>
                    </a:p>
                  </a:txBody>
                  <a:tcPr marL="68580" marR="68580" marT="0" marB="0"/>
                </a:tc>
              </a:tr>
              <a:tr h="291839">
                <a:tc>
                  <a:txBody>
                    <a:bodyPr/>
                    <a:lstStyle/>
                    <a:p>
                      <a:pPr>
                        <a:lnSpc>
                          <a:spcPct val="115000"/>
                        </a:lnSpc>
                        <a:spcAft>
                          <a:spcPts val="0"/>
                        </a:spcAft>
                      </a:pPr>
                      <a:r>
                        <a:rPr lang="tr-TR" sz="1100" dirty="0" smtClean="0">
                          <a:effectLst/>
                          <a:latin typeface="Calibri"/>
                          <a:ea typeface="Calibri"/>
                          <a:cs typeface="Times New Roman"/>
                        </a:rPr>
                        <a:t>ÖĞLE ARASI</a:t>
                      </a:r>
                      <a:endParaRPr lang="tr-TR"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tr-TR" sz="1100" dirty="0" smtClean="0">
                          <a:effectLst/>
                          <a:latin typeface="Calibri"/>
                          <a:ea typeface="Calibri"/>
                          <a:cs typeface="Times New Roman"/>
                        </a:rPr>
                        <a:t>12:30</a:t>
                      </a:r>
                      <a:endParaRPr lang="tr-TR"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tr-TR" sz="1100" dirty="0" smtClean="0">
                          <a:effectLst/>
                          <a:latin typeface="Calibri"/>
                          <a:ea typeface="Calibri"/>
                          <a:cs typeface="Times New Roman"/>
                        </a:rPr>
                        <a:t>13:20</a:t>
                      </a:r>
                      <a:endParaRPr lang="tr-TR" sz="1100" dirty="0">
                        <a:effectLst/>
                        <a:latin typeface="Calibri"/>
                        <a:ea typeface="Calibri"/>
                        <a:cs typeface="Times New Roman"/>
                      </a:endParaRPr>
                    </a:p>
                  </a:txBody>
                  <a:tcPr marL="68580" marR="68580" marT="0" marB="0"/>
                </a:tc>
              </a:tr>
              <a:tr h="291839">
                <a:tc>
                  <a:txBody>
                    <a:bodyPr/>
                    <a:lstStyle/>
                    <a:p>
                      <a:pPr>
                        <a:lnSpc>
                          <a:spcPct val="115000"/>
                        </a:lnSpc>
                        <a:spcAft>
                          <a:spcPts val="0"/>
                        </a:spcAft>
                      </a:pPr>
                      <a:r>
                        <a:rPr lang="tr-TR" sz="1100" dirty="0" smtClean="0">
                          <a:effectLst/>
                          <a:latin typeface="Calibri"/>
                          <a:ea typeface="Calibri"/>
                          <a:cs typeface="Times New Roman"/>
                        </a:rPr>
                        <a:t>6.DERS</a:t>
                      </a:r>
                      <a:endParaRPr lang="tr-TR"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tr-TR" sz="1100" dirty="0" smtClean="0">
                          <a:effectLst/>
                          <a:latin typeface="Calibri"/>
                          <a:ea typeface="Calibri"/>
                          <a:cs typeface="Times New Roman"/>
                        </a:rPr>
                        <a:t>13:30</a:t>
                      </a:r>
                      <a:endParaRPr lang="tr-TR"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tr-TR" sz="1100" dirty="0" smtClean="0">
                          <a:effectLst/>
                          <a:latin typeface="Calibri"/>
                          <a:ea typeface="Calibri"/>
                          <a:cs typeface="Times New Roman"/>
                        </a:rPr>
                        <a:t>14:10</a:t>
                      </a:r>
                      <a:endParaRPr lang="tr-TR" sz="1100" dirty="0">
                        <a:effectLst/>
                        <a:latin typeface="Calibri"/>
                        <a:ea typeface="Calibri"/>
                        <a:cs typeface="Times New Roman"/>
                      </a:endParaRPr>
                    </a:p>
                  </a:txBody>
                  <a:tcPr marL="68580" marR="68580" marT="0" marB="0"/>
                </a:tc>
              </a:tr>
              <a:tr h="291839">
                <a:tc>
                  <a:txBody>
                    <a:bodyPr/>
                    <a:lstStyle/>
                    <a:p>
                      <a:pPr>
                        <a:lnSpc>
                          <a:spcPct val="115000"/>
                        </a:lnSpc>
                        <a:spcAft>
                          <a:spcPts val="0"/>
                        </a:spcAft>
                      </a:pPr>
                      <a:r>
                        <a:rPr lang="tr-TR" sz="1100" dirty="0" smtClean="0">
                          <a:effectLst/>
                          <a:latin typeface="Calibri"/>
                          <a:ea typeface="Calibri"/>
                          <a:cs typeface="Times New Roman"/>
                        </a:rPr>
                        <a:t>7.DERS</a:t>
                      </a:r>
                      <a:endParaRPr lang="tr-TR"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tr-TR" sz="1100" dirty="0" smtClean="0">
                          <a:effectLst/>
                          <a:latin typeface="Calibri"/>
                          <a:ea typeface="Calibri"/>
                          <a:cs typeface="Times New Roman"/>
                        </a:rPr>
                        <a:t>14:20</a:t>
                      </a:r>
                      <a:endParaRPr lang="tr-TR"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tr-TR" sz="1100" dirty="0" smtClean="0">
                          <a:effectLst/>
                          <a:latin typeface="Calibri"/>
                          <a:ea typeface="Calibri"/>
                          <a:cs typeface="Times New Roman"/>
                        </a:rPr>
                        <a:t>15:00</a:t>
                      </a:r>
                      <a:endParaRPr lang="tr-TR" sz="1100" dirty="0">
                        <a:effectLst/>
                        <a:latin typeface="Calibri"/>
                        <a:ea typeface="Calibri"/>
                        <a:cs typeface="Times New Roman"/>
                      </a:endParaRPr>
                    </a:p>
                  </a:txBody>
                  <a:tcPr marL="68580" marR="68580" marT="0" marB="0"/>
                </a:tc>
              </a:tr>
              <a:tr h="291839">
                <a:tc>
                  <a:txBody>
                    <a:bodyPr/>
                    <a:lstStyle/>
                    <a:p>
                      <a:pPr>
                        <a:lnSpc>
                          <a:spcPct val="115000"/>
                        </a:lnSpc>
                        <a:spcAft>
                          <a:spcPts val="0"/>
                        </a:spcAft>
                      </a:pPr>
                      <a:r>
                        <a:rPr lang="tr-TR" sz="1100" dirty="0" smtClean="0">
                          <a:effectLst/>
                          <a:latin typeface="Calibri"/>
                          <a:ea typeface="Calibri"/>
                          <a:cs typeface="Times New Roman"/>
                        </a:rPr>
                        <a:t>8.</a:t>
                      </a:r>
                      <a:r>
                        <a:rPr lang="tr-TR" sz="1100" baseline="0" dirty="0" smtClean="0">
                          <a:effectLst/>
                          <a:latin typeface="Calibri"/>
                          <a:ea typeface="Calibri"/>
                          <a:cs typeface="Times New Roman"/>
                        </a:rPr>
                        <a:t> DERS</a:t>
                      </a:r>
                      <a:endParaRPr lang="tr-TR"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tr-TR" sz="1100" dirty="0" smtClean="0">
                          <a:effectLst/>
                          <a:latin typeface="Calibri"/>
                          <a:ea typeface="Calibri"/>
                          <a:cs typeface="Times New Roman"/>
                        </a:rPr>
                        <a:t>15:10</a:t>
                      </a:r>
                      <a:endParaRPr lang="tr-TR"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tr-TR" sz="1100" dirty="0" smtClean="0">
                          <a:effectLst/>
                          <a:latin typeface="Calibri"/>
                          <a:ea typeface="Calibri"/>
                          <a:cs typeface="Times New Roman"/>
                        </a:rPr>
                        <a:t>15:50</a:t>
                      </a:r>
                      <a:endParaRPr lang="tr-TR" sz="1100" dirty="0">
                        <a:effectLst/>
                        <a:latin typeface="Calibri"/>
                        <a:ea typeface="Calibri"/>
                        <a:cs typeface="Times New Roman"/>
                      </a:endParaRPr>
                    </a:p>
                  </a:txBody>
                  <a:tcPr marL="68580" marR="68580" marT="0" marB="0"/>
                </a:tc>
              </a:tr>
              <a:tr h="291839">
                <a:tc>
                  <a:txBody>
                    <a:bodyPr/>
                    <a:lstStyle/>
                    <a:p>
                      <a:pPr>
                        <a:lnSpc>
                          <a:spcPct val="115000"/>
                        </a:lnSpc>
                        <a:spcAft>
                          <a:spcPts val="0"/>
                        </a:spcAft>
                      </a:pPr>
                      <a:endParaRPr lang="tr-TR" sz="1100" dirty="0">
                        <a:effectLst/>
                        <a:latin typeface="Calibri"/>
                        <a:ea typeface="Calibri"/>
                        <a:cs typeface="Times New Roman"/>
                      </a:endParaRPr>
                    </a:p>
                  </a:txBody>
                  <a:tcPr marL="68580" marR="68580" marT="0" marB="0"/>
                </a:tc>
                <a:tc>
                  <a:txBody>
                    <a:bodyPr/>
                    <a:lstStyle/>
                    <a:p>
                      <a:pPr algn="ctr">
                        <a:lnSpc>
                          <a:spcPct val="115000"/>
                        </a:lnSpc>
                        <a:spcAft>
                          <a:spcPts val="0"/>
                        </a:spcAft>
                      </a:pPr>
                      <a:endParaRPr lang="tr-TR" sz="1100" dirty="0">
                        <a:effectLst/>
                        <a:latin typeface="Calibri"/>
                        <a:ea typeface="Calibri"/>
                        <a:cs typeface="Times New Roman"/>
                      </a:endParaRPr>
                    </a:p>
                  </a:txBody>
                  <a:tcPr marL="68580" marR="68580" marT="0" marB="0"/>
                </a:tc>
                <a:tc>
                  <a:txBody>
                    <a:bodyPr/>
                    <a:lstStyle/>
                    <a:p>
                      <a:pPr algn="ctr">
                        <a:lnSpc>
                          <a:spcPct val="115000"/>
                        </a:lnSpc>
                        <a:spcAft>
                          <a:spcPts val="0"/>
                        </a:spcAft>
                      </a:pPr>
                      <a:endParaRPr lang="tr-TR" sz="1100" dirty="0">
                        <a:effectLst/>
                        <a:latin typeface="Calibri"/>
                        <a:ea typeface="Calibri"/>
                        <a:cs typeface="Times New Roman"/>
                      </a:endParaRPr>
                    </a:p>
                  </a:txBody>
                  <a:tcPr marL="68580" marR="68580" marT="0" marB="0"/>
                </a:tc>
              </a:tr>
              <a:tr h="291839">
                <a:tc>
                  <a:txBody>
                    <a:bodyPr/>
                    <a:lstStyle/>
                    <a:p>
                      <a:pPr>
                        <a:lnSpc>
                          <a:spcPct val="115000"/>
                        </a:lnSpc>
                        <a:spcAft>
                          <a:spcPts val="0"/>
                        </a:spcAft>
                      </a:pPr>
                      <a:endParaRPr lang="tr-TR" sz="1100">
                        <a:effectLst/>
                        <a:latin typeface="Calibri"/>
                        <a:ea typeface="Calibri"/>
                        <a:cs typeface="Times New Roman"/>
                      </a:endParaRPr>
                    </a:p>
                  </a:txBody>
                  <a:tcPr marL="68580" marR="68580" marT="0" marB="0"/>
                </a:tc>
                <a:tc>
                  <a:txBody>
                    <a:bodyPr/>
                    <a:lstStyle/>
                    <a:p>
                      <a:pPr algn="ctr">
                        <a:lnSpc>
                          <a:spcPct val="115000"/>
                        </a:lnSpc>
                        <a:spcAft>
                          <a:spcPts val="0"/>
                        </a:spcAft>
                      </a:pPr>
                      <a:endParaRPr lang="tr-TR" sz="1100" dirty="0">
                        <a:effectLst/>
                        <a:latin typeface="Calibri"/>
                        <a:ea typeface="Calibri"/>
                        <a:cs typeface="Times New Roman"/>
                      </a:endParaRPr>
                    </a:p>
                  </a:txBody>
                  <a:tcPr marL="68580" marR="68580" marT="0" marB="0"/>
                </a:tc>
                <a:tc>
                  <a:txBody>
                    <a:bodyPr/>
                    <a:lstStyle/>
                    <a:p>
                      <a:pPr algn="ctr">
                        <a:lnSpc>
                          <a:spcPct val="115000"/>
                        </a:lnSpc>
                        <a:spcAft>
                          <a:spcPts val="0"/>
                        </a:spcAft>
                      </a:pPr>
                      <a:endParaRPr lang="tr-TR" sz="1100" dirty="0">
                        <a:effectLst/>
                        <a:latin typeface="Calibri"/>
                        <a:ea typeface="Calibri"/>
                        <a:cs typeface="Times New Roman"/>
                      </a:endParaRPr>
                    </a:p>
                  </a:txBody>
                  <a:tcPr marL="68580" marR="68580" marT="0" marB="0"/>
                </a:tc>
              </a:tr>
              <a:tr h="291839">
                <a:tc>
                  <a:txBody>
                    <a:bodyPr/>
                    <a:lstStyle/>
                    <a:p>
                      <a:pPr>
                        <a:lnSpc>
                          <a:spcPct val="115000"/>
                        </a:lnSpc>
                        <a:spcAft>
                          <a:spcPts val="0"/>
                        </a:spcAft>
                      </a:pPr>
                      <a:endParaRPr lang="tr-TR" sz="1100" dirty="0">
                        <a:effectLst/>
                        <a:latin typeface="Calibri"/>
                        <a:ea typeface="Calibri"/>
                        <a:cs typeface="Times New Roman"/>
                      </a:endParaRPr>
                    </a:p>
                  </a:txBody>
                  <a:tcPr marL="68580" marR="68580" marT="0" marB="0"/>
                </a:tc>
                <a:tc>
                  <a:txBody>
                    <a:bodyPr/>
                    <a:lstStyle/>
                    <a:p>
                      <a:pPr algn="ctr">
                        <a:lnSpc>
                          <a:spcPct val="115000"/>
                        </a:lnSpc>
                        <a:spcAft>
                          <a:spcPts val="0"/>
                        </a:spcAft>
                      </a:pPr>
                      <a:endParaRPr lang="tr-TR" sz="1100" dirty="0">
                        <a:effectLst/>
                        <a:latin typeface="Calibri"/>
                        <a:ea typeface="Calibri"/>
                        <a:cs typeface="Times New Roman"/>
                      </a:endParaRPr>
                    </a:p>
                  </a:txBody>
                  <a:tcPr marL="68580" marR="68580" marT="0" marB="0"/>
                </a:tc>
                <a:tc>
                  <a:txBody>
                    <a:bodyPr/>
                    <a:lstStyle/>
                    <a:p>
                      <a:pPr algn="ctr">
                        <a:lnSpc>
                          <a:spcPct val="115000"/>
                        </a:lnSpc>
                        <a:spcAft>
                          <a:spcPts val="0"/>
                        </a:spcAft>
                      </a:pPr>
                      <a:endParaRPr lang="tr-TR" sz="1100" dirty="0">
                        <a:effectLst/>
                        <a:latin typeface="Calibri"/>
                        <a:ea typeface="Calibri"/>
                        <a:cs typeface="Times New Roman"/>
                      </a:endParaRPr>
                    </a:p>
                  </a:txBody>
                  <a:tcPr marL="68580" marR="68580" marT="0" marB="0"/>
                </a:tc>
              </a:tr>
              <a:tr h="291839">
                <a:tc>
                  <a:txBody>
                    <a:bodyPr/>
                    <a:lstStyle/>
                    <a:p>
                      <a:pPr>
                        <a:lnSpc>
                          <a:spcPct val="115000"/>
                        </a:lnSpc>
                        <a:spcAft>
                          <a:spcPts val="0"/>
                        </a:spcAft>
                      </a:pPr>
                      <a:endParaRPr lang="tr-TR" sz="1100">
                        <a:effectLst/>
                        <a:latin typeface="Calibri"/>
                        <a:ea typeface="Calibri"/>
                        <a:cs typeface="Times New Roman"/>
                      </a:endParaRPr>
                    </a:p>
                  </a:txBody>
                  <a:tcPr marL="68580" marR="68580" marT="0" marB="0"/>
                </a:tc>
                <a:tc>
                  <a:txBody>
                    <a:bodyPr/>
                    <a:lstStyle/>
                    <a:p>
                      <a:pPr algn="ctr">
                        <a:lnSpc>
                          <a:spcPct val="115000"/>
                        </a:lnSpc>
                        <a:spcAft>
                          <a:spcPts val="0"/>
                        </a:spcAft>
                      </a:pPr>
                      <a:endParaRPr lang="tr-TR" sz="1100" dirty="0">
                        <a:effectLst/>
                        <a:latin typeface="Calibri"/>
                        <a:ea typeface="Calibri"/>
                        <a:cs typeface="Times New Roman"/>
                      </a:endParaRPr>
                    </a:p>
                  </a:txBody>
                  <a:tcPr marL="68580" marR="68580" marT="0" marB="0"/>
                </a:tc>
                <a:tc>
                  <a:txBody>
                    <a:bodyPr/>
                    <a:lstStyle/>
                    <a:p>
                      <a:pPr algn="ctr">
                        <a:lnSpc>
                          <a:spcPct val="115000"/>
                        </a:lnSpc>
                        <a:spcAft>
                          <a:spcPts val="0"/>
                        </a:spcAft>
                      </a:pPr>
                      <a:endParaRPr lang="tr-TR" sz="1100" dirty="0">
                        <a:effectLst/>
                        <a:latin typeface="Calibri"/>
                        <a:ea typeface="Calibri"/>
                        <a:cs typeface="Times New Roman"/>
                      </a:endParaRPr>
                    </a:p>
                  </a:txBody>
                  <a:tcPr marL="68580" marR="68580" marT="0" marB="0"/>
                </a:tc>
              </a:tr>
              <a:tr h="291839">
                <a:tc>
                  <a:txBody>
                    <a:bodyPr/>
                    <a:lstStyle/>
                    <a:p>
                      <a:pPr>
                        <a:lnSpc>
                          <a:spcPct val="115000"/>
                        </a:lnSpc>
                        <a:spcAft>
                          <a:spcPts val="0"/>
                        </a:spcAft>
                      </a:pPr>
                      <a:endParaRPr lang="tr-TR" sz="1100" dirty="0">
                        <a:effectLst/>
                        <a:latin typeface="Calibri"/>
                        <a:ea typeface="Calibri"/>
                        <a:cs typeface="Times New Roman"/>
                      </a:endParaRPr>
                    </a:p>
                  </a:txBody>
                  <a:tcPr marL="68580" marR="68580" marT="0" marB="0"/>
                </a:tc>
                <a:tc>
                  <a:txBody>
                    <a:bodyPr/>
                    <a:lstStyle/>
                    <a:p>
                      <a:pPr algn="ctr">
                        <a:lnSpc>
                          <a:spcPct val="115000"/>
                        </a:lnSpc>
                        <a:spcAft>
                          <a:spcPts val="0"/>
                        </a:spcAft>
                      </a:pPr>
                      <a:endParaRPr lang="tr-TR" sz="1100" dirty="0">
                        <a:effectLst/>
                        <a:latin typeface="Calibri"/>
                        <a:ea typeface="Calibri"/>
                        <a:cs typeface="Times New Roman"/>
                      </a:endParaRPr>
                    </a:p>
                  </a:txBody>
                  <a:tcPr marL="68580" marR="68580" marT="0" marB="0"/>
                </a:tc>
                <a:tc>
                  <a:txBody>
                    <a:bodyPr/>
                    <a:lstStyle/>
                    <a:p>
                      <a:pPr algn="ctr">
                        <a:lnSpc>
                          <a:spcPct val="115000"/>
                        </a:lnSpc>
                        <a:spcAft>
                          <a:spcPts val="0"/>
                        </a:spcAft>
                      </a:pPr>
                      <a:endParaRPr lang="tr-TR" sz="1100" dirty="0">
                        <a:effectLst/>
                        <a:latin typeface="Calibri"/>
                        <a:ea typeface="Calibri"/>
                        <a:cs typeface="Times New Roman"/>
                      </a:endParaRPr>
                    </a:p>
                  </a:txBody>
                  <a:tcPr marL="68580" marR="68580" marT="0" marB="0"/>
                </a:tc>
              </a:tr>
              <a:tr h="291839">
                <a:tc>
                  <a:txBody>
                    <a:bodyPr/>
                    <a:lstStyle/>
                    <a:p>
                      <a:pPr>
                        <a:lnSpc>
                          <a:spcPct val="115000"/>
                        </a:lnSpc>
                        <a:spcAft>
                          <a:spcPts val="0"/>
                        </a:spcAft>
                      </a:pPr>
                      <a:endParaRPr lang="tr-TR" sz="1100">
                        <a:effectLst/>
                        <a:latin typeface="Calibri"/>
                        <a:ea typeface="Calibri"/>
                        <a:cs typeface="Times New Roman"/>
                      </a:endParaRPr>
                    </a:p>
                  </a:txBody>
                  <a:tcPr marL="68580" marR="68580" marT="0" marB="0"/>
                </a:tc>
                <a:tc>
                  <a:txBody>
                    <a:bodyPr/>
                    <a:lstStyle/>
                    <a:p>
                      <a:pPr algn="ctr">
                        <a:lnSpc>
                          <a:spcPct val="115000"/>
                        </a:lnSpc>
                        <a:spcAft>
                          <a:spcPts val="0"/>
                        </a:spcAft>
                      </a:pPr>
                      <a:endParaRPr lang="tr-TR" sz="1100" dirty="0">
                        <a:effectLst/>
                        <a:latin typeface="Calibri"/>
                        <a:ea typeface="Calibri"/>
                        <a:cs typeface="Times New Roman"/>
                      </a:endParaRPr>
                    </a:p>
                  </a:txBody>
                  <a:tcPr marL="68580" marR="68580" marT="0" marB="0"/>
                </a:tc>
                <a:tc>
                  <a:txBody>
                    <a:bodyPr/>
                    <a:lstStyle/>
                    <a:p>
                      <a:pPr algn="ctr">
                        <a:lnSpc>
                          <a:spcPct val="115000"/>
                        </a:lnSpc>
                        <a:spcAft>
                          <a:spcPts val="0"/>
                        </a:spcAft>
                      </a:pPr>
                      <a:endParaRPr lang="tr-TR" sz="1100" dirty="0">
                        <a:effectLst/>
                        <a:latin typeface="Calibri"/>
                        <a:ea typeface="Calibri"/>
                        <a:cs typeface="Times New Roman"/>
                      </a:endParaRPr>
                    </a:p>
                  </a:txBody>
                  <a:tcPr marL="68580" marR="68580" marT="0" marB="0"/>
                </a:tc>
              </a:tr>
            </a:tbl>
          </a:graphicData>
        </a:graphic>
      </p:graphicFrame>
      <p:sp>
        <p:nvSpPr>
          <p:cNvPr id="5" name="4 Slayt Numarası Yer Tutucusu"/>
          <p:cNvSpPr>
            <a:spLocks noGrp="1"/>
          </p:cNvSpPr>
          <p:nvPr>
            <p:ph type="sldNum" sz="quarter" idx="12"/>
          </p:nvPr>
        </p:nvSpPr>
        <p:spPr/>
        <p:txBody>
          <a:bodyPr/>
          <a:lstStyle/>
          <a:p>
            <a:fld id="{7370D358-5A90-4626-AB58-5274E0ED5986}" type="slidenum">
              <a:rPr lang="tr-TR" smtClean="0"/>
              <a:pPr/>
              <a:t>28</a:t>
            </a:fld>
            <a:endParaRPr lang="tr-TR"/>
          </a:p>
        </p:txBody>
      </p:sp>
    </p:spTree>
    <p:extLst>
      <p:ext uri="{BB962C8B-B14F-4D97-AF65-F5344CB8AC3E}">
        <p14:creationId xmlns:p14="http://schemas.microsoft.com/office/powerpoint/2010/main" val="543808248"/>
      </p:ext>
    </p:extLst>
  </p:cSld>
  <p:clrMapOvr>
    <a:masterClrMapping/>
  </p:clrMapOvr>
  <p:transition spd="slow" advTm="5000">
    <p:wedge/>
    <p:sndAc>
      <p:stSnd>
        <p:snd r:embed="rId2" name="laser.wav"/>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23528" y="980728"/>
            <a:ext cx="8496944" cy="4893647"/>
          </a:xfrm>
          <a:prstGeom prst="rect">
            <a:avLst/>
          </a:prstGeom>
        </p:spPr>
        <p:txBody>
          <a:bodyPr wrap="square">
            <a:spAutoFit/>
          </a:bodyPr>
          <a:lstStyle/>
          <a:p>
            <a:r>
              <a:rPr lang="tr-TR" dirty="0"/>
              <a:t> </a:t>
            </a:r>
            <a:r>
              <a:rPr lang="tr-TR" sz="1400" b="1" dirty="0"/>
              <a:t>ZÜMRE ÖĞRETMENLER KURULU</a:t>
            </a:r>
            <a:endParaRPr lang="tr-TR" sz="1400" dirty="0"/>
          </a:p>
          <a:p>
            <a:r>
              <a:rPr lang="tr-TR" sz="1400" dirty="0"/>
              <a:t>                Millî Eğitim Bakanlığı Ortaöğretim Kurumları Yönetmeliğinin </a:t>
            </a:r>
            <a:r>
              <a:rPr lang="tr-TR" sz="1400" dirty="0" smtClean="0"/>
              <a:t>108.maddesine </a:t>
            </a:r>
            <a:r>
              <a:rPr lang="tr-TR" sz="1400" dirty="0"/>
              <a:t>göre Zümre öğretmenler kurulu, okulda aynı dersi okutan öğretmenlerden oluşur. Kurul, ilk toplantısında o eğitim-öğretim yılı için kendi aralarından birini başkan seçer, bu ilgili yönetmeliğin ilk maddesidir.</a:t>
            </a:r>
          </a:p>
          <a:p>
            <a:r>
              <a:rPr lang="tr-TR" sz="1400" dirty="0"/>
              <a:t>  Kurul, eğitim ve öğretim yılı başlamadan önce, ikinci dönem başında ve ders yılı sonunda olmak üzere en az üç defa toplanır. Ayrıca zümre başkanının önerisi üzerine okul veya kurum müdürünün gerekli gördüğü diğer zamanlarda da toplanır. Kararlar, oy çokluğu ile alınır ve müdürün onayından sonra öğretmenlere duyurulur. Kurul toplantıları ders saatleri dışında yapılır</a:t>
            </a:r>
            <a:r>
              <a:rPr lang="tr-TR" sz="1400" dirty="0" smtClean="0"/>
              <a:t>.</a:t>
            </a:r>
            <a:endParaRPr lang="tr-TR" sz="1400" dirty="0"/>
          </a:p>
          <a:p>
            <a:r>
              <a:rPr lang="tr-TR" sz="1400" dirty="0"/>
              <a:t> Zümre öğretmenler kurulu toplantılarında;</a:t>
            </a:r>
          </a:p>
          <a:p>
            <a:r>
              <a:rPr lang="tr-TR" sz="1400" dirty="0"/>
              <a:t> Bir önceki toplantıya ait zümre kararlarının uygulama sonuçlarının değerlendirilmesi ve uygulamaya yönelik yeni kararların alınması</a:t>
            </a:r>
            <a:r>
              <a:rPr lang="tr-TR" sz="1400" dirty="0" smtClean="0"/>
              <a:t>,</a:t>
            </a:r>
          </a:p>
          <a:p>
            <a:r>
              <a:rPr lang="tr-TR" sz="1400" dirty="0"/>
              <a:t> Eğitim ve öğretim ile ilgili mevzuat, Türk Millî Eğitiminin genel amaçları, okulun kuruluş amacı ve ilgili dersin programında belirtilen amaç ve açıklamaların okunarak planlamanın bu doğrultuda yapılması</a:t>
            </a:r>
            <a:r>
              <a:rPr lang="tr-TR" sz="1400" dirty="0" smtClean="0"/>
              <a:t>,</a:t>
            </a:r>
          </a:p>
          <a:p>
            <a:r>
              <a:rPr lang="tr-TR" sz="1400" dirty="0"/>
              <a:t>Öğretim programlarında yer alması gereken Atatürkçülükle ilgili konular üzerinde durularak çalışmaların buna göre planlanması,</a:t>
            </a:r>
          </a:p>
          <a:p>
            <a:r>
              <a:rPr lang="tr-TR" sz="1400" dirty="0"/>
              <a:t> Öğretim programında belirtilen kazanım ve davranışlar dikkate alınarak derslerin işlenişinde uygulanacak öğretim yöntem ve teknikleri ile bunların uygulama şeklinin belirlenmesi,</a:t>
            </a:r>
          </a:p>
          <a:p>
            <a:r>
              <a:rPr lang="tr-TR" sz="1400" dirty="0"/>
              <a:t> Ünite veya konu ağırlıklarına göre zamanlama yapılması, </a:t>
            </a:r>
            <a:r>
              <a:rPr lang="tr-TR" sz="1400" dirty="0" err="1"/>
              <a:t>ünitelendirilmiş</a:t>
            </a:r>
            <a:r>
              <a:rPr lang="tr-TR" sz="1400" dirty="0"/>
              <a:t> yıllık planlar ve ders planlarının hazırlanması, uygulanması ve değerlendirilmesine ilişkin hususların görüşülmesi,</a:t>
            </a:r>
          </a:p>
          <a:p>
            <a:r>
              <a:rPr lang="tr-TR" sz="1400" dirty="0"/>
              <a:t> Diğer zümre veya bölüm öğretmenleriyle yapılacak iş birliği esaslarının belirlenmesi,</a:t>
            </a:r>
          </a:p>
          <a:p>
            <a:r>
              <a:rPr lang="tr-TR" sz="1400" dirty="0"/>
              <a:t> Bilim ve teknolojideki gelişmelerin, derslere yansıtılmasını sağlayıcı kararlar alınması, </a:t>
            </a:r>
          </a:p>
          <a:p>
            <a:endParaRPr lang="tr-TR" sz="1400" dirty="0"/>
          </a:p>
        </p:txBody>
      </p:sp>
      <p:sp>
        <p:nvSpPr>
          <p:cNvPr id="3" name="2 Slayt Numarası Yer Tutucusu"/>
          <p:cNvSpPr>
            <a:spLocks noGrp="1"/>
          </p:cNvSpPr>
          <p:nvPr>
            <p:ph type="sldNum" sz="quarter" idx="12"/>
          </p:nvPr>
        </p:nvSpPr>
        <p:spPr/>
        <p:txBody>
          <a:bodyPr/>
          <a:lstStyle/>
          <a:p>
            <a:fld id="{7370D358-5A90-4626-AB58-5274E0ED5986}" type="slidenum">
              <a:rPr lang="tr-TR" smtClean="0"/>
              <a:pPr/>
              <a:t>29</a:t>
            </a:fld>
            <a:endParaRPr lang="tr-TR"/>
          </a:p>
        </p:txBody>
      </p:sp>
    </p:spTree>
    <p:extLst>
      <p:ext uri="{BB962C8B-B14F-4D97-AF65-F5344CB8AC3E}">
        <p14:creationId xmlns:p14="http://schemas.microsoft.com/office/powerpoint/2010/main" val="3945025941"/>
      </p:ext>
    </p:extLst>
  </p:cSld>
  <p:clrMapOvr>
    <a:masterClrMapping/>
  </p:clrMapOvr>
  <p:transition spd="slow" advTm="5000">
    <p:wedge/>
    <p:sndAc>
      <p:stSnd>
        <p:snd r:embed="rId2" name="laser.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683568" y="980728"/>
            <a:ext cx="7704856" cy="5078313"/>
          </a:xfrm>
          <a:prstGeom prst="rect">
            <a:avLst/>
          </a:prstGeom>
        </p:spPr>
        <p:txBody>
          <a:bodyPr wrap="square">
            <a:spAutoFit/>
          </a:bodyPr>
          <a:lstStyle/>
          <a:p>
            <a:r>
              <a:rPr lang="tr-TR" sz="1200" b="1" dirty="0"/>
              <a:t>İÇİNDEKİLER</a:t>
            </a:r>
            <a:endParaRPr lang="tr-TR" sz="1200" dirty="0"/>
          </a:p>
          <a:p>
            <a:r>
              <a:rPr lang="tr-TR" sz="1200" b="1" dirty="0"/>
              <a:t>BÖLÜM 1 </a:t>
            </a:r>
            <a:endParaRPr lang="tr-TR" sz="1200" dirty="0"/>
          </a:p>
          <a:p>
            <a:r>
              <a:rPr lang="tr-TR" sz="1200" b="1" dirty="0"/>
              <a:t>1.   OKUL BİLGİLERİ</a:t>
            </a:r>
            <a:endParaRPr lang="tr-TR" sz="1200" dirty="0"/>
          </a:p>
          <a:p>
            <a:r>
              <a:rPr lang="tr-TR" sz="1200" b="1" dirty="0"/>
              <a:t> </a:t>
            </a:r>
            <a:endParaRPr lang="tr-TR" sz="1200" dirty="0"/>
          </a:p>
          <a:p>
            <a:r>
              <a:rPr lang="tr-TR" sz="1200" dirty="0" smtClean="0"/>
              <a:t>1.1 VİZYON</a:t>
            </a:r>
            <a:r>
              <a:rPr lang="tr-TR" sz="1200" dirty="0"/>
              <a:t>, MİSYON, TEMEL DEĞERLERİMİZ</a:t>
            </a:r>
            <a:r>
              <a:rPr lang="tr-TR" sz="1200" dirty="0" smtClean="0"/>
              <a:t>………………………………………….………..6</a:t>
            </a:r>
          </a:p>
          <a:p>
            <a:r>
              <a:rPr lang="tr-TR" sz="1200" dirty="0" smtClean="0"/>
              <a:t>1.2 ÖRGÜT </a:t>
            </a:r>
            <a:r>
              <a:rPr lang="tr-TR" sz="1200" dirty="0"/>
              <a:t>KURULUŞ VE ORGANİZASYON ŞEMASI  </a:t>
            </a:r>
            <a:r>
              <a:rPr lang="tr-TR" sz="1200" dirty="0" smtClean="0"/>
              <a:t>……………………………..….........8</a:t>
            </a:r>
            <a:endParaRPr lang="tr-TR" sz="1200" dirty="0"/>
          </a:p>
          <a:p>
            <a:r>
              <a:rPr lang="tr-TR" sz="1200" dirty="0" smtClean="0"/>
              <a:t>1.3 </a:t>
            </a:r>
            <a:r>
              <a:rPr lang="tr-TR" sz="1200" b="1" dirty="0" smtClean="0"/>
              <a:t> </a:t>
            </a:r>
            <a:r>
              <a:rPr lang="tr-TR" sz="1200" dirty="0"/>
              <a:t>İDARİ KADRO VE ÖĞRETMENLER</a:t>
            </a:r>
            <a:r>
              <a:rPr lang="tr-TR" sz="1200" b="1" dirty="0"/>
              <a:t> </a:t>
            </a:r>
            <a:r>
              <a:rPr lang="tr-TR" sz="1200" dirty="0" smtClean="0"/>
              <a:t>……………………………………………………………….9</a:t>
            </a:r>
            <a:endParaRPr lang="tr-TR" sz="1200" dirty="0"/>
          </a:p>
          <a:p>
            <a:r>
              <a:rPr lang="tr-TR" sz="1200" dirty="0" smtClean="0"/>
              <a:t>1.4  </a:t>
            </a:r>
            <a:r>
              <a:rPr lang="tr-TR" sz="1200" dirty="0"/>
              <a:t>REHBERLİK HİZMETLERİ </a:t>
            </a:r>
            <a:r>
              <a:rPr lang="tr-TR" sz="1200" dirty="0" smtClean="0"/>
              <a:t>……………………………………………………………………………..12</a:t>
            </a:r>
            <a:endParaRPr lang="tr-TR" sz="1200" dirty="0"/>
          </a:p>
          <a:p>
            <a:r>
              <a:rPr lang="tr-TR" sz="1200" dirty="0" smtClean="0"/>
              <a:t>1.5  </a:t>
            </a:r>
            <a:r>
              <a:rPr lang="tr-TR" sz="1200" dirty="0"/>
              <a:t>OKUL HAK VE SORUMLULUKLARI </a:t>
            </a:r>
            <a:r>
              <a:rPr lang="tr-TR" sz="1200" dirty="0" smtClean="0"/>
              <a:t>……………………………………………………………..16</a:t>
            </a:r>
            <a:endParaRPr lang="tr-TR" sz="1200" dirty="0"/>
          </a:p>
          <a:p>
            <a:r>
              <a:rPr lang="tr-TR" sz="1200" dirty="0" smtClean="0"/>
              <a:t>1.6  </a:t>
            </a:r>
            <a:r>
              <a:rPr lang="tr-TR" sz="1200" dirty="0"/>
              <a:t>OKULUN YAPISI VE  YERLEŞİM PLANI</a:t>
            </a:r>
            <a:r>
              <a:rPr lang="tr-TR" sz="1200" dirty="0" smtClean="0"/>
              <a:t>……………………………………………………......21</a:t>
            </a:r>
            <a:endParaRPr lang="tr-TR" sz="1200" dirty="0"/>
          </a:p>
          <a:p>
            <a:r>
              <a:rPr lang="tr-TR" sz="1200" dirty="0" smtClean="0"/>
              <a:t>1.7  </a:t>
            </a:r>
            <a:r>
              <a:rPr lang="tr-TR" sz="1200" dirty="0"/>
              <a:t>YARDIMCI HİZMETLER</a:t>
            </a:r>
            <a:r>
              <a:rPr lang="tr-TR" sz="1200" dirty="0" smtClean="0"/>
              <a:t>………………………………………………………………………...........24</a:t>
            </a:r>
            <a:endParaRPr lang="tr-TR" sz="1200" dirty="0"/>
          </a:p>
          <a:p>
            <a:r>
              <a:rPr lang="tr-TR" sz="1200" dirty="0" smtClean="0"/>
              <a:t>1.8  </a:t>
            </a:r>
            <a:r>
              <a:rPr lang="tr-TR" sz="1200" dirty="0"/>
              <a:t>OKUL AİLE BİRLİĞİ </a:t>
            </a:r>
            <a:r>
              <a:rPr lang="tr-TR" sz="1200" dirty="0" smtClean="0"/>
              <a:t>……………………………………………………………………………….……..25</a:t>
            </a:r>
            <a:endParaRPr lang="tr-TR" sz="1200" dirty="0"/>
          </a:p>
          <a:p>
            <a:r>
              <a:rPr lang="tr-TR" sz="1200" dirty="0"/>
              <a:t> </a:t>
            </a:r>
            <a:endParaRPr lang="tr-TR" sz="1200" dirty="0" smtClean="0"/>
          </a:p>
          <a:p>
            <a:r>
              <a:rPr lang="tr-TR" sz="1200" b="1" dirty="0" smtClean="0"/>
              <a:t>BÖLÜM </a:t>
            </a:r>
            <a:r>
              <a:rPr lang="tr-TR" sz="1200" b="1" dirty="0"/>
              <a:t>2</a:t>
            </a:r>
            <a:r>
              <a:rPr lang="tr-TR" sz="1200" dirty="0"/>
              <a:t>  </a:t>
            </a:r>
          </a:p>
          <a:p>
            <a:r>
              <a:rPr lang="tr-TR" sz="1200" b="1" dirty="0"/>
              <a:t>2.    ÖĞRETMEN BİLGİLERİ  </a:t>
            </a:r>
            <a:endParaRPr lang="tr-TR" sz="1200" dirty="0"/>
          </a:p>
          <a:p>
            <a:r>
              <a:rPr lang="tr-TR" sz="1200" b="1" dirty="0"/>
              <a:t> </a:t>
            </a:r>
            <a:endParaRPr lang="tr-TR" sz="1200" dirty="0"/>
          </a:p>
          <a:p>
            <a:r>
              <a:rPr lang="tr-TR" sz="1200" dirty="0"/>
              <a:t>2.1  ÖĞRETMEN SORUMLULUKLARI</a:t>
            </a:r>
            <a:r>
              <a:rPr lang="tr-TR" sz="1200" b="1" dirty="0"/>
              <a:t> </a:t>
            </a:r>
            <a:r>
              <a:rPr lang="tr-TR" sz="1200" dirty="0"/>
              <a:t> </a:t>
            </a:r>
            <a:r>
              <a:rPr lang="tr-TR" sz="1200" dirty="0" smtClean="0"/>
              <a:t>…………………………….………………………………….26</a:t>
            </a:r>
            <a:endParaRPr lang="tr-TR" sz="1200" dirty="0"/>
          </a:p>
          <a:p>
            <a:r>
              <a:rPr lang="tr-TR" sz="1200" dirty="0" smtClean="0"/>
              <a:t>2.2  </a:t>
            </a:r>
            <a:r>
              <a:rPr lang="tr-TR" sz="1200" dirty="0"/>
              <a:t>BOŞ DERSLER VE SINIF DEFTERİNİN DOLDURULMASI</a:t>
            </a:r>
            <a:r>
              <a:rPr lang="tr-TR" sz="1200" dirty="0" smtClean="0"/>
              <a:t>…………………………..26</a:t>
            </a:r>
            <a:endParaRPr lang="tr-TR" sz="1200" dirty="0"/>
          </a:p>
          <a:p>
            <a:r>
              <a:rPr lang="tr-TR" sz="1200" dirty="0" smtClean="0"/>
              <a:t>2.3</a:t>
            </a:r>
            <a:r>
              <a:rPr lang="tr-TR" sz="1200" b="1" dirty="0" smtClean="0"/>
              <a:t>  </a:t>
            </a:r>
            <a:r>
              <a:rPr lang="tr-TR" sz="1200" dirty="0" smtClean="0"/>
              <a:t>YOKLAMA FİŞLERİ VE NÖBETLER…….. ……………………………………………….…......27</a:t>
            </a:r>
          </a:p>
          <a:p>
            <a:r>
              <a:rPr lang="tr-TR" sz="1200" dirty="0" smtClean="0"/>
              <a:t>2.4  </a:t>
            </a:r>
            <a:r>
              <a:rPr lang="tr-TR" sz="1200" dirty="0"/>
              <a:t>ZAMAN ÇİZELGESİ </a:t>
            </a:r>
            <a:r>
              <a:rPr lang="tr-TR" sz="1200" dirty="0" smtClean="0"/>
              <a:t>…………………………………………………………………………………….…28</a:t>
            </a:r>
            <a:endParaRPr lang="tr-TR" sz="1200" dirty="0"/>
          </a:p>
          <a:p>
            <a:r>
              <a:rPr lang="tr-TR" sz="1200" dirty="0"/>
              <a:t>2.4   ZÜMRE ÇALIŞMALARI </a:t>
            </a:r>
            <a:r>
              <a:rPr lang="tr-TR" sz="1200" dirty="0" smtClean="0"/>
              <a:t>…………………………………………………………………………...…..29</a:t>
            </a:r>
            <a:endParaRPr lang="tr-TR" sz="1200" dirty="0"/>
          </a:p>
          <a:p>
            <a:r>
              <a:rPr lang="tr-TR" sz="1200" dirty="0"/>
              <a:t>2.5  TOPLANTILAR  </a:t>
            </a:r>
            <a:r>
              <a:rPr lang="tr-TR" sz="1200" dirty="0" smtClean="0"/>
              <a:t>……………………………………………………………………………...………….....32</a:t>
            </a:r>
            <a:endParaRPr lang="tr-TR" sz="1200" dirty="0"/>
          </a:p>
          <a:p>
            <a:r>
              <a:rPr lang="tr-TR" sz="1200" dirty="0"/>
              <a:t>2.6  BAYRAK VE RESMİ TÖRENLER  </a:t>
            </a:r>
            <a:r>
              <a:rPr lang="tr-TR" sz="1200" dirty="0" smtClean="0"/>
              <a:t>……………………………………………………………….…..33</a:t>
            </a:r>
            <a:endParaRPr lang="tr-TR" sz="1200" dirty="0"/>
          </a:p>
          <a:p>
            <a:r>
              <a:rPr lang="tr-TR" sz="1200" dirty="0"/>
              <a:t>2.7  ANMA VE KUTLAMA GÜNLERİ</a:t>
            </a:r>
            <a:r>
              <a:rPr lang="tr-TR" sz="1200" dirty="0" smtClean="0"/>
              <a:t>……………………………………………………………….......34</a:t>
            </a:r>
            <a:endParaRPr lang="tr-TR" sz="1200" dirty="0"/>
          </a:p>
          <a:p>
            <a:r>
              <a:rPr lang="tr-TR" sz="1200" dirty="0"/>
              <a:t>2.8   KIYAFET YÖNETMELİĞİ</a:t>
            </a:r>
            <a:r>
              <a:rPr lang="tr-TR" sz="1200" dirty="0" smtClean="0"/>
              <a:t>……………………………………………………………………………....35</a:t>
            </a:r>
            <a:endParaRPr lang="tr-TR" sz="1200" dirty="0"/>
          </a:p>
          <a:p>
            <a:r>
              <a:rPr lang="tr-TR" sz="1200" dirty="0"/>
              <a:t>2.9  DERS </a:t>
            </a:r>
            <a:r>
              <a:rPr lang="tr-TR" sz="1200" dirty="0" smtClean="0"/>
              <a:t>ZİYARETLERİ VE HİZMET İÇİ EĞİTİM ÇALIŞMALARI………….……….…36</a:t>
            </a:r>
            <a:endParaRPr lang="tr-TR" sz="1200" dirty="0"/>
          </a:p>
          <a:p>
            <a:endParaRPr lang="tr-TR" sz="1200" dirty="0"/>
          </a:p>
        </p:txBody>
      </p:sp>
      <p:sp>
        <p:nvSpPr>
          <p:cNvPr id="4" name="3 Slayt Numarası Yer Tutucusu"/>
          <p:cNvSpPr>
            <a:spLocks noGrp="1"/>
          </p:cNvSpPr>
          <p:nvPr>
            <p:ph type="sldNum" sz="quarter" idx="12"/>
          </p:nvPr>
        </p:nvSpPr>
        <p:spPr/>
        <p:txBody>
          <a:bodyPr/>
          <a:lstStyle/>
          <a:p>
            <a:fld id="{7370D358-5A90-4626-AB58-5274E0ED5986}" type="slidenum">
              <a:rPr lang="tr-TR" smtClean="0"/>
              <a:pPr/>
              <a:t>3</a:t>
            </a:fld>
            <a:endParaRPr lang="tr-TR"/>
          </a:p>
        </p:txBody>
      </p:sp>
    </p:spTree>
    <p:extLst>
      <p:ext uri="{BB962C8B-B14F-4D97-AF65-F5344CB8AC3E}">
        <p14:creationId xmlns:p14="http://schemas.microsoft.com/office/powerpoint/2010/main" val="3498128268"/>
      </p:ext>
    </p:extLst>
  </p:cSld>
  <p:clrMapOvr>
    <a:masterClrMapping/>
  </p:clrMapOvr>
  <p:transition spd="slow" advTm="5000">
    <p:wedge/>
    <p:sndAc>
      <p:stSnd>
        <p:snd r:embed="rId2" name="laser.wav"/>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23528" y="1268760"/>
            <a:ext cx="8352928" cy="3600986"/>
          </a:xfrm>
          <a:prstGeom prst="rect">
            <a:avLst/>
          </a:prstGeom>
        </p:spPr>
        <p:txBody>
          <a:bodyPr wrap="square">
            <a:spAutoFit/>
          </a:bodyPr>
          <a:lstStyle/>
          <a:p>
            <a:r>
              <a:rPr lang="tr-TR" sz="1400" dirty="0"/>
              <a:t> Derslerin daha verimli işlenebilmesi için ihtiyaç duyulan kitap, araç-gereç ve benzeri öğretim materyalinin belirlenmesi, </a:t>
            </a:r>
          </a:p>
          <a:p>
            <a:r>
              <a:rPr lang="tr-TR" sz="1400" dirty="0"/>
              <a:t>Okul veya kurum ve çevre imkânlarının değerlendirilerek, yapılacak deney, proje, gezi ve gözlemlerin planlanması, </a:t>
            </a:r>
            <a:endParaRPr lang="tr-TR" sz="1400" dirty="0" smtClean="0"/>
          </a:p>
          <a:p>
            <a:r>
              <a:rPr lang="tr-TR" sz="1400" dirty="0" smtClean="0"/>
              <a:t>Öğrenci </a:t>
            </a:r>
            <a:r>
              <a:rPr lang="tr-TR" sz="1400" dirty="0"/>
              <a:t>başarısının ölçülmesi ve değerlendirilmesinde ortak bir anlayışın, birlik ve beraberliğe yönelik belirleyici kararların alınması</a:t>
            </a:r>
            <a:r>
              <a:rPr lang="tr-TR" sz="1400" dirty="0" smtClean="0"/>
              <a:t>, </a:t>
            </a:r>
          </a:p>
          <a:p>
            <a:r>
              <a:rPr lang="tr-TR" sz="1400" dirty="0" smtClean="0"/>
              <a:t>Resim</a:t>
            </a:r>
            <a:r>
              <a:rPr lang="tr-TR" sz="1400" dirty="0"/>
              <a:t>, Müzik, Beden Eğitimi dersleri ile uygulamalı nitelikteki diğer derslerin değerlendirilmesinde dikkate alınacak hususların tespit edilmesi; sınavların şekil, sayı ve süresi ile ürün değerlendirme ölçütleri ile puanlarının belirlenmesi,</a:t>
            </a:r>
          </a:p>
          <a:p>
            <a:r>
              <a:rPr lang="tr-TR" sz="1400" dirty="0"/>
              <a:t> Öğrencilere verilecek proje ve ödev konularının seçiminde; öğretim programları ile okul veya kurum ve çevre şartlarının göz önünde bulundurulması,</a:t>
            </a:r>
          </a:p>
          <a:p>
            <a:r>
              <a:rPr lang="tr-TR" sz="1400" dirty="0"/>
              <a:t> Öğrencilerin okul içinde, Öğrenci Seçme Sınavında, ulusal ve uluslararası düzeyde katıldıkları çeşitli sınav ve yarışmalarda aldıkları sonuçlara ilişkin başarı ve başarısızlık durumlarının ders bazında değerlendirilmesi ve benzeri konular görüşülür.</a:t>
            </a:r>
          </a:p>
          <a:p>
            <a:r>
              <a:rPr lang="tr-TR" sz="1400" dirty="0"/>
              <a:t>Okul veya kurum müdürü gerektiğinde aynı sınıf seviyesinde zümre öğretmenleri ile toplantı düzenleyebilir.</a:t>
            </a:r>
          </a:p>
          <a:p>
            <a:r>
              <a:rPr lang="tr-TR" dirty="0"/>
              <a:t> </a:t>
            </a:r>
          </a:p>
        </p:txBody>
      </p:sp>
      <p:sp>
        <p:nvSpPr>
          <p:cNvPr id="3" name="2 Slayt Numarası Yer Tutucusu"/>
          <p:cNvSpPr>
            <a:spLocks noGrp="1"/>
          </p:cNvSpPr>
          <p:nvPr>
            <p:ph type="sldNum" sz="quarter" idx="12"/>
          </p:nvPr>
        </p:nvSpPr>
        <p:spPr/>
        <p:txBody>
          <a:bodyPr/>
          <a:lstStyle/>
          <a:p>
            <a:fld id="{7370D358-5A90-4626-AB58-5274E0ED5986}" type="slidenum">
              <a:rPr lang="tr-TR" smtClean="0"/>
              <a:pPr/>
              <a:t>30</a:t>
            </a:fld>
            <a:endParaRPr lang="tr-TR"/>
          </a:p>
        </p:txBody>
      </p:sp>
    </p:spTree>
    <p:extLst>
      <p:ext uri="{BB962C8B-B14F-4D97-AF65-F5344CB8AC3E}">
        <p14:creationId xmlns:p14="http://schemas.microsoft.com/office/powerpoint/2010/main" val="132048300"/>
      </p:ext>
    </p:extLst>
  </p:cSld>
  <p:clrMapOvr>
    <a:masterClrMapping/>
  </p:clrMapOvr>
  <p:transition spd="slow" advTm="5000">
    <p:wedge/>
    <p:sndAc>
      <p:stSnd>
        <p:snd r:embed="rId2" name="laser.wav"/>
      </p:st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95536" y="980728"/>
            <a:ext cx="8352927" cy="4616648"/>
          </a:xfrm>
          <a:prstGeom prst="rect">
            <a:avLst/>
          </a:prstGeom>
        </p:spPr>
        <p:txBody>
          <a:bodyPr wrap="square">
            <a:spAutoFit/>
          </a:bodyPr>
          <a:lstStyle/>
          <a:p>
            <a:r>
              <a:rPr lang="tr-TR" sz="1400" b="1" dirty="0"/>
              <a:t>OKUL ZÜMRE BAŞKANLARI KURULU</a:t>
            </a:r>
            <a:endParaRPr lang="tr-TR" sz="1400" dirty="0"/>
          </a:p>
          <a:p>
            <a:r>
              <a:rPr lang="tr-TR" sz="1400" dirty="0"/>
              <a:t>                 </a:t>
            </a:r>
            <a:r>
              <a:rPr lang="tr-TR" sz="1400" dirty="0" smtClean="0"/>
              <a:t>112.MADDE - </a:t>
            </a:r>
            <a:r>
              <a:rPr lang="tr-TR" sz="1400" dirty="0"/>
              <a:t>Okul zümre başkanları kurulu, zümre başkanlarından oluşur. Kurul, ilk toplantısında o eğitim ve öğretim yılı için kendi aralarından birini başkan seçer. Gerektiğinde okul veya kurum müdürünün çağrısıyla okul-aile birliğinden bir temsilci de gözlemci olarak bu kurula katılabilir.</a:t>
            </a:r>
          </a:p>
          <a:p>
            <a:r>
              <a:rPr lang="tr-TR" sz="1400" dirty="0"/>
              <a:t>       Kurul, dönem başları ile ders yılı sonunda ve zümre başkanının önerisi üzerine okul veya kurum müdürünün gerekli gördüğü diğer zamanlarda toplanır. Kararlar oy çokluğu ile alınır ve müdürün onayından sonra öğretmenlere ve ilgili kurullara duyurulur. Kurul toplantıları ders saatleri dışında yapılır.</a:t>
            </a:r>
          </a:p>
          <a:p>
            <a:r>
              <a:rPr lang="tr-TR" sz="1400" dirty="0"/>
              <a:t>     Okul zümre başkanları kurulunda;</a:t>
            </a:r>
          </a:p>
          <a:p>
            <a:r>
              <a:rPr lang="tr-TR" sz="1400" dirty="0"/>
              <a:t> Eğitim ve öğretimin planlanması, zümre ve alanlar arası bilgi akışı ve paylaşımı ile öğrenci başarısının artırılması,</a:t>
            </a:r>
          </a:p>
          <a:p>
            <a:r>
              <a:rPr lang="tr-TR" sz="1400" dirty="0"/>
              <a:t> Eğitim ve öğretimde niteliğin yükseltilmesine yönelik görüş ve önerilerin değerlendirilerek gerekli önlemlerin alınması,</a:t>
            </a:r>
          </a:p>
          <a:p>
            <a:r>
              <a:rPr lang="tr-TR" sz="1400" dirty="0"/>
              <a:t>Öğretim programlarında belirlenen ortak hedeflere ulaşılması,</a:t>
            </a:r>
          </a:p>
          <a:p>
            <a:r>
              <a:rPr lang="tr-TR" sz="1400" dirty="0"/>
              <a:t> Bilimsel ve teknolojik gelişmelere uyum sağlamaları amacıyla öğretmenlerin alanlarında hizmet içi eğitime alınmalarının kurum müdürlüğüne önerilmesi, </a:t>
            </a:r>
            <a:endParaRPr lang="tr-TR" sz="1400" dirty="0" smtClean="0"/>
          </a:p>
          <a:p>
            <a:r>
              <a:rPr lang="tr-TR" sz="1400" dirty="0"/>
              <a:t>Öğrenme güçlüğü çeken öğrenciler ile öğrenme güçlüğü çekilen konuların ilgili zümre öğretmenleri ile iş birliği yapılarak belirlenmesi ve gerekli önlemlerin alınması,</a:t>
            </a:r>
          </a:p>
          <a:p>
            <a:r>
              <a:rPr lang="tr-TR" sz="1400" dirty="0"/>
              <a:t> Ortak sınavların planlanması, uygulanmasına ilişkin usul ve esaslarının belirlenmesi, sonuçlarının değerlendirilmesi ve benzeri konular görüşülür.</a:t>
            </a:r>
          </a:p>
          <a:p>
            <a:r>
              <a:rPr lang="tr-TR" sz="1400" dirty="0"/>
              <a:t>            Millî eğitim müdürleri ihtiyaç duyulması hâlinde okul zümre başkanlarıyla toplantı yapabilir.</a:t>
            </a:r>
          </a:p>
          <a:p>
            <a:endParaRPr lang="tr-TR" sz="1400" dirty="0"/>
          </a:p>
        </p:txBody>
      </p:sp>
      <p:sp>
        <p:nvSpPr>
          <p:cNvPr id="3" name="2 Slayt Numarası Yer Tutucusu"/>
          <p:cNvSpPr>
            <a:spLocks noGrp="1"/>
          </p:cNvSpPr>
          <p:nvPr>
            <p:ph type="sldNum" sz="quarter" idx="12"/>
          </p:nvPr>
        </p:nvSpPr>
        <p:spPr/>
        <p:txBody>
          <a:bodyPr/>
          <a:lstStyle/>
          <a:p>
            <a:fld id="{7370D358-5A90-4626-AB58-5274E0ED5986}" type="slidenum">
              <a:rPr lang="tr-TR" smtClean="0"/>
              <a:pPr/>
              <a:t>31</a:t>
            </a:fld>
            <a:endParaRPr lang="tr-TR"/>
          </a:p>
        </p:txBody>
      </p:sp>
    </p:spTree>
    <p:extLst>
      <p:ext uri="{BB962C8B-B14F-4D97-AF65-F5344CB8AC3E}">
        <p14:creationId xmlns:p14="http://schemas.microsoft.com/office/powerpoint/2010/main" val="334160667"/>
      </p:ext>
    </p:extLst>
  </p:cSld>
  <p:clrMapOvr>
    <a:masterClrMapping/>
  </p:clrMapOvr>
  <p:transition spd="slow" advTm="5000">
    <p:wedge/>
    <p:sndAc>
      <p:stSnd>
        <p:snd r:embed="rId2" name="laser.wav"/>
      </p:st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539552" y="1052736"/>
            <a:ext cx="8136904" cy="2893100"/>
          </a:xfrm>
          <a:prstGeom prst="rect">
            <a:avLst/>
          </a:prstGeom>
        </p:spPr>
        <p:txBody>
          <a:bodyPr wrap="square">
            <a:spAutoFit/>
          </a:bodyPr>
          <a:lstStyle/>
          <a:p>
            <a:r>
              <a:rPr lang="tr-TR" sz="1400" b="1" dirty="0"/>
              <a:t>OKULUMUZDA OLUŞTURULAN KURULLAR VE TOPLANTILAR</a:t>
            </a:r>
            <a:endParaRPr lang="tr-TR" sz="1400" dirty="0"/>
          </a:p>
          <a:p>
            <a:r>
              <a:rPr lang="tr-TR" sz="1400" dirty="0" smtClean="0"/>
              <a:t>108.MADDE Öğretmenler </a:t>
            </a:r>
            <a:r>
              <a:rPr lang="tr-TR" sz="1400" dirty="0"/>
              <a:t>Kurulu;  Okul yöneticileri ve öğretmenlerden oluşur. Gerektiğinde okul yönetimince öğrenci temsilcisi ve okul-aile birliği temsilcileri de kurul toplantılarına gözlemci olarak katılmaları sağlanabilir. Yıl içerisinde en az üç defa toplanır.</a:t>
            </a:r>
          </a:p>
          <a:p>
            <a:r>
              <a:rPr lang="tr-TR" sz="1400" dirty="0"/>
              <a:t>Okulumuz da oluşturulan diğer kurullar; Sınıf /şube öğretmenler kurulu, Zümre öğretmenler Kurulu, Okul zümre başkanları kurulu, Disiplin kurulu, Onur kurulu, Davranış değ. Kurulu, Sosyal etkinlik kurulu, Yazı inceleme ve değerlendirme kurulu, Öğrenci disiplin ve onur kurulu, Bilim, danışma, sanat proje vb. diğer kurullar oluşturulmuştur. </a:t>
            </a:r>
            <a:endParaRPr lang="tr-TR" sz="1400" dirty="0" smtClean="0"/>
          </a:p>
          <a:p>
            <a:r>
              <a:rPr lang="tr-TR" sz="1400" dirty="0" smtClean="0"/>
              <a:t>Okulumuzda </a:t>
            </a:r>
            <a:r>
              <a:rPr lang="tr-TR" sz="1400" dirty="0"/>
              <a:t>oluşturulan kurullar, eğitim, öğretim ve yönetim etkinliklerinin verimini artırmak, okul ve çevre işbirliğini gerçekleştirmek için çalışmalar yapmaktadır. Okulumuzda oluşturulan kurullar, eğitim-öğretim yılı içerisinde mevzuat hükümlerine göre toplantılar yapmakta, toplantıda alınan kararlarla ilgili gerekli çalışmalar yapılmaktadır</a:t>
            </a:r>
          </a:p>
          <a:p>
            <a:endParaRPr lang="tr-TR" sz="1400" dirty="0"/>
          </a:p>
        </p:txBody>
      </p:sp>
      <p:sp>
        <p:nvSpPr>
          <p:cNvPr id="3" name="2 Slayt Numarası Yer Tutucusu"/>
          <p:cNvSpPr>
            <a:spLocks noGrp="1"/>
          </p:cNvSpPr>
          <p:nvPr>
            <p:ph type="sldNum" sz="quarter" idx="12"/>
          </p:nvPr>
        </p:nvSpPr>
        <p:spPr/>
        <p:txBody>
          <a:bodyPr/>
          <a:lstStyle/>
          <a:p>
            <a:fld id="{7370D358-5A90-4626-AB58-5274E0ED5986}" type="slidenum">
              <a:rPr lang="tr-TR" smtClean="0"/>
              <a:pPr/>
              <a:t>32</a:t>
            </a:fld>
            <a:endParaRPr lang="tr-TR"/>
          </a:p>
        </p:txBody>
      </p:sp>
    </p:spTree>
    <p:extLst>
      <p:ext uri="{BB962C8B-B14F-4D97-AF65-F5344CB8AC3E}">
        <p14:creationId xmlns:p14="http://schemas.microsoft.com/office/powerpoint/2010/main" val="1133302412"/>
      </p:ext>
    </p:extLst>
  </p:cSld>
  <p:clrMapOvr>
    <a:masterClrMapping/>
  </p:clrMapOvr>
  <p:transition spd="slow" advTm="5000">
    <p:wedge/>
    <p:sndAc>
      <p:stSnd>
        <p:snd r:embed="rId2" name="laser.wav"/>
      </p:stSnd>
    </p:sndAc>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39552" y="980728"/>
            <a:ext cx="8136904" cy="3970318"/>
          </a:xfrm>
          <a:prstGeom prst="rect">
            <a:avLst/>
          </a:prstGeom>
        </p:spPr>
        <p:txBody>
          <a:bodyPr wrap="square">
            <a:spAutoFit/>
          </a:bodyPr>
          <a:lstStyle/>
          <a:p>
            <a:r>
              <a:rPr lang="tr-TR" sz="1400" b="1" dirty="0" smtClean="0"/>
              <a:t>BAYRAK TÖRENİ VE RESMİ TÖRENLER</a:t>
            </a:r>
            <a:endParaRPr lang="tr-TR" sz="1400" dirty="0" smtClean="0"/>
          </a:p>
          <a:p>
            <a:r>
              <a:rPr lang="tr-TR" sz="1400" dirty="0" smtClean="0"/>
              <a:t>Bayrak törenleri, Okul Müdürünün denetim ve gözetiminde müdür yardımcısı, beden eğitimi öğretmeni ve müzik öğretmeni ile diğer görevli öğretmenlerce hazırlanıp yürütülür.</a:t>
            </a:r>
          </a:p>
          <a:p>
            <a:r>
              <a:rPr lang="tr-TR" sz="1400" dirty="0" smtClean="0"/>
              <a:t>Törenlerde; Okul müdürü, müdür başyardımcısı, müdür yardımcıları, öğretmenler, öğrenciler ile tören alanında bulunan diğer görevliler kılık kıyafet yönetmeliğine uygun bir şekilde hazır ol duruşunda katılırlar.</a:t>
            </a:r>
          </a:p>
          <a:p>
            <a:r>
              <a:rPr lang="tr-TR" sz="1400" dirty="0" smtClean="0"/>
              <a:t>Törenlerde yapılan konuşmalar, İstiklal Marşı’nın söylenmesinden önce bitirilir.</a:t>
            </a:r>
          </a:p>
          <a:p>
            <a:r>
              <a:rPr lang="tr-TR" sz="1400" dirty="0" smtClean="0"/>
              <a:t>Törenlerde komutlar, beden eğitim öğretmeni veya okul yönetimince görevlendirilen öğretmen tarafından verilir.</a:t>
            </a:r>
          </a:p>
          <a:p>
            <a:endParaRPr lang="tr-TR" sz="1400" dirty="0" smtClean="0"/>
          </a:p>
          <a:p>
            <a:r>
              <a:rPr lang="tr-TR" sz="1400" dirty="0" smtClean="0"/>
              <a:t>İstiklal </a:t>
            </a:r>
            <a:r>
              <a:rPr lang="tr-TR" sz="1400" dirty="0"/>
              <a:t>Marşı’nın ilk kıtası, usul ve makamına uygun olarak ses kayıt araçlarına kaydedilmiş sözlü/sözsüz müziği eşliğinde müzik öğretmeni veya müzik bilgisi ve yeteneği olan bir öğretmen yönetiminde; törende hazır bulunanlar tarafından yüksek sesle söylenir.</a:t>
            </a:r>
          </a:p>
          <a:p>
            <a:r>
              <a:rPr lang="tr-TR" sz="1400" dirty="0"/>
              <a:t>Bayrak, İstiklal Marşı eşliğinde görevli öğrenci tarafından, hızlı bir şekilde direğe çekilir.</a:t>
            </a:r>
          </a:p>
          <a:p>
            <a:r>
              <a:rPr lang="tr-TR" sz="1400" dirty="0"/>
              <a:t>Okulumuz da her pazartesi 08:45’te  ile Cuma günleri </a:t>
            </a:r>
            <a:r>
              <a:rPr lang="tr-TR" sz="1400" dirty="0" smtClean="0"/>
              <a:t>14:10’da </a:t>
            </a:r>
            <a:r>
              <a:rPr lang="tr-TR" sz="1400" dirty="0"/>
              <a:t>İstiklal Marşı eşliğinde bayrak törenleri yapılır. Bunun dışında resmi törenler de, resmi tatilden bir önceki </a:t>
            </a:r>
            <a:r>
              <a:rPr lang="tr-TR" sz="1400" dirty="0" smtClean="0"/>
              <a:t>gün 14:10’da ve </a:t>
            </a:r>
            <a:r>
              <a:rPr lang="tr-TR" sz="1400" dirty="0"/>
              <a:t>resmi tatilden sonraki ilk iş günü sabah 08:45’te İstiklal Marşı eşliğinde bayrak törenleri düzenlenir</a:t>
            </a:r>
            <a:r>
              <a:rPr lang="tr-TR" sz="1400" dirty="0" smtClean="0"/>
              <a:t>.</a:t>
            </a:r>
          </a:p>
          <a:p>
            <a:pPr lvl="0" algn="ctr" fontAlgn="base">
              <a:spcBef>
                <a:spcPct val="0"/>
              </a:spcBef>
              <a:spcAft>
                <a:spcPct val="0"/>
              </a:spcAft>
            </a:pPr>
            <a:endParaRPr lang="tr-TR" sz="1400" dirty="0"/>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9" name="Dikdörtgen 8"/>
          <p:cNvSpPr/>
          <p:nvPr/>
        </p:nvSpPr>
        <p:spPr>
          <a:xfrm>
            <a:off x="539552" y="5229200"/>
            <a:ext cx="7920880" cy="738664"/>
          </a:xfrm>
          <a:prstGeom prst="rect">
            <a:avLst/>
          </a:prstGeom>
        </p:spPr>
        <p:txBody>
          <a:bodyPr wrap="square">
            <a:spAutoFit/>
          </a:bodyPr>
          <a:lstStyle/>
          <a:p>
            <a:r>
              <a:rPr lang="tr-TR" sz="1400" b="1" dirty="0"/>
              <a:t>*‘Düşünmek ve söylemek kolaydır fakat yapmak ve bilhassa  muvaffakiyetle neticelendirmek çok güçtür.’</a:t>
            </a:r>
            <a:endParaRPr lang="tr-TR" sz="1400" dirty="0"/>
          </a:p>
          <a:p>
            <a:r>
              <a:rPr lang="tr-TR" sz="1400" b="1" dirty="0"/>
              <a:t>                                                                                        Ziya GÖKALP</a:t>
            </a:r>
            <a:endParaRPr lang="tr-TR" sz="1400" dirty="0"/>
          </a:p>
        </p:txBody>
      </p:sp>
      <p:sp>
        <p:nvSpPr>
          <p:cNvPr id="6" name="5 Slayt Numarası Yer Tutucusu"/>
          <p:cNvSpPr>
            <a:spLocks noGrp="1"/>
          </p:cNvSpPr>
          <p:nvPr>
            <p:ph type="sldNum" sz="quarter" idx="12"/>
          </p:nvPr>
        </p:nvSpPr>
        <p:spPr/>
        <p:txBody>
          <a:bodyPr/>
          <a:lstStyle/>
          <a:p>
            <a:fld id="{7370D358-5A90-4626-AB58-5274E0ED5986}" type="slidenum">
              <a:rPr lang="tr-TR" smtClean="0"/>
              <a:pPr/>
              <a:t>33</a:t>
            </a:fld>
            <a:endParaRPr lang="tr-TR"/>
          </a:p>
        </p:txBody>
      </p:sp>
    </p:spTree>
    <p:extLst>
      <p:ext uri="{BB962C8B-B14F-4D97-AF65-F5344CB8AC3E}">
        <p14:creationId xmlns:p14="http://schemas.microsoft.com/office/powerpoint/2010/main" val="1226256664"/>
      </p:ext>
    </p:extLst>
  </p:cSld>
  <p:clrMapOvr>
    <a:masterClrMapping/>
  </p:clrMapOvr>
  <p:transition spd="slow" advTm="5000">
    <p:wedge/>
    <p:sndAc>
      <p:stSnd>
        <p:snd r:embed="rId2" name="laser.wav"/>
      </p:stSnd>
    </p:sndAc>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968321682"/>
              </p:ext>
            </p:extLst>
          </p:nvPr>
        </p:nvGraphicFramePr>
        <p:xfrm>
          <a:off x="1259632" y="1234592"/>
          <a:ext cx="6192687" cy="3634570"/>
        </p:xfrm>
        <a:graphic>
          <a:graphicData uri="http://schemas.openxmlformats.org/drawingml/2006/table">
            <a:tbl>
              <a:tblPr firstRow="1" firstCol="1" bandRow="1">
                <a:tableStyleId>{93296810-A885-4BE3-A3E7-6D5BEEA58F35}</a:tableStyleId>
              </a:tblPr>
              <a:tblGrid>
                <a:gridCol w="3470416"/>
                <a:gridCol w="2722271"/>
              </a:tblGrid>
              <a:tr h="327164">
                <a:tc>
                  <a:txBody>
                    <a:bodyPr/>
                    <a:lstStyle/>
                    <a:p>
                      <a:pPr>
                        <a:lnSpc>
                          <a:spcPct val="115000"/>
                        </a:lnSpc>
                        <a:spcAft>
                          <a:spcPts val="0"/>
                        </a:spcAft>
                      </a:pPr>
                      <a:r>
                        <a:rPr lang="tr-TR" sz="1400" b="0" dirty="0" err="1" smtClean="0">
                          <a:solidFill>
                            <a:schemeClr val="tx1"/>
                          </a:solidFill>
                          <a:effectLst/>
                        </a:rPr>
                        <a:t>Turgutlunun</a:t>
                      </a:r>
                      <a:r>
                        <a:rPr lang="tr-TR" sz="1400" b="0" baseline="0" dirty="0" smtClean="0">
                          <a:solidFill>
                            <a:schemeClr val="tx1"/>
                          </a:solidFill>
                          <a:effectLst/>
                        </a:rPr>
                        <a:t> </a:t>
                      </a:r>
                      <a:r>
                        <a:rPr lang="tr-TR" sz="1400" b="0" dirty="0" smtClean="0">
                          <a:solidFill>
                            <a:schemeClr val="tx1"/>
                          </a:solidFill>
                          <a:effectLst/>
                        </a:rPr>
                        <a:t>Kurtuluşu</a:t>
                      </a:r>
                      <a:endParaRPr lang="tr-TR" sz="1400" b="0"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tr-TR" sz="1400" b="0" dirty="0" smtClean="0">
                          <a:effectLst/>
                          <a:latin typeface="+mn-lt"/>
                        </a:rPr>
                        <a:t>7 Eylül</a:t>
                      </a:r>
                      <a:endParaRPr lang="tr-TR" sz="1400" b="0" dirty="0">
                        <a:effectLst/>
                        <a:latin typeface="+mn-lt"/>
                        <a:ea typeface="Calibri"/>
                        <a:cs typeface="Times New Roman"/>
                      </a:endParaRPr>
                    </a:p>
                  </a:txBody>
                  <a:tcPr marL="44450" marR="44450" marT="0" marB="0" anchor="ctr"/>
                </a:tc>
              </a:tr>
              <a:tr h="327164">
                <a:tc>
                  <a:txBody>
                    <a:bodyPr/>
                    <a:lstStyle/>
                    <a:p>
                      <a:pPr>
                        <a:lnSpc>
                          <a:spcPct val="115000"/>
                        </a:lnSpc>
                        <a:spcAft>
                          <a:spcPts val="0"/>
                        </a:spcAft>
                      </a:pPr>
                      <a:r>
                        <a:rPr lang="tr-TR" sz="1400" b="0">
                          <a:solidFill>
                            <a:schemeClr val="tx1"/>
                          </a:solidFill>
                          <a:effectLst/>
                        </a:rPr>
                        <a:t>Cumhuriyet Bayramı</a:t>
                      </a:r>
                      <a:endParaRPr lang="tr-TR" sz="1400" b="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tr-TR" sz="1400" b="0" dirty="0" smtClean="0">
                          <a:effectLst/>
                          <a:latin typeface="+mn-lt"/>
                        </a:rPr>
                        <a:t>    </a:t>
                      </a:r>
                      <a:r>
                        <a:rPr lang="tr-TR" sz="1400" b="0" dirty="0">
                          <a:effectLst/>
                          <a:latin typeface="+mn-lt"/>
                        </a:rPr>
                        <a:t>29 Ekim</a:t>
                      </a:r>
                      <a:endParaRPr lang="tr-TR" sz="1400" b="0" dirty="0">
                        <a:effectLst/>
                        <a:latin typeface="+mn-lt"/>
                        <a:ea typeface="Calibri"/>
                        <a:cs typeface="Times New Roman"/>
                      </a:endParaRPr>
                    </a:p>
                  </a:txBody>
                  <a:tcPr marL="44450" marR="44450" marT="0" marB="0" anchor="ctr"/>
                </a:tc>
              </a:tr>
              <a:tr h="327164">
                <a:tc>
                  <a:txBody>
                    <a:bodyPr/>
                    <a:lstStyle/>
                    <a:p>
                      <a:pPr>
                        <a:lnSpc>
                          <a:spcPct val="115000"/>
                        </a:lnSpc>
                        <a:spcAft>
                          <a:spcPts val="0"/>
                        </a:spcAft>
                      </a:pPr>
                      <a:r>
                        <a:rPr lang="tr-TR" sz="1400" b="0" dirty="0">
                          <a:solidFill>
                            <a:schemeClr val="tx1"/>
                          </a:solidFill>
                          <a:effectLst/>
                        </a:rPr>
                        <a:t>Atatürk Haftası</a:t>
                      </a:r>
                      <a:endParaRPr lang="tr-TR" sz="1400" b="0"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tr-TR" sz="1400" b="0" dirty="0">
                          <a:effectLst/>
                          <a:latin typeface="+mn-lt"/>
                        </a:rPr>
                        <a:t>            10 – 16 Kasım</a:t>
                      </a:r>
                      <a:endParaRPr lang="tr-TR" sz="1400" b="0" dirty="0">
                        <a:effectLst/>
                        <a:latin typeface="+mn-lt"/>
                        <a:ea typeface="Calibri"/>
                        <a:cs typeface="Times New Roman"/>
                      </a:endParaRPr>
                    </a:p>
                  </a:txBody>
                  <a:tcPr marL="44450" marR="44450" marT="0" marB="0" anchor="ctr"/>
                </a:tc>
              </a:tr>
              <a:tr h="343521">
                <a:tc>
                  <a:txBody>
                    <a:bodyPr/>
                    <a:lstStyle/>
                    <a:p>
                      <a:pPr>
                        <a:lnSpc>
                          <a:spcPct val="115000"/>
                        </a:lnSpc>
                        <a:spcAft>
                          <a:spcPts val="0"/>
                        </a:spcAft>
                      </a:pPr>
                      <a:r>
                        <a:rPr lang="tr-TR" sz="1400" b="0" dirty="0">
                          <a:solidFill>
                            <a:schemeClr val="tx1"/>
                          </a:solidFill>
                          <a:effectLst/>
                        </a:rPr>
                        <a:t>Öğretmenler Günü</a:t>
                      </a:r>
                      <a:endParaRPr lang="tr-TR" sz="1400" b="0"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tr-TR" sz="1400" b="0" dirty="0">
                          <a:effectLst/>
                          <a:latin typeface="+mn-lt"/>
                        </a:rPr>
                        <a:t>   24 Kasım</a:t>
                      </a:r>
                      <a:endParaRPr lang="tr-TR" sz="1400" b="0" dirty="0">
                        <a:effectLst/>
                        <a:latin typeface="+mn-lt"/>
                        <a:ea typeface="Calibri"/>
                        <a:cs typeface="Times New Roman"/>
                      </a:endParaRPr>
                    </a:p>
                  </a:txBody>
                  <a:tcPr marL="44450" marR="44450" marT="0" marB="0" anchor="ctr"/>
                </a:tc>
              </a:tr>
              <a:tr h="327164">
                <a:tc>
                  <a:txBody>
                    <a:bodyPr/>
                    <a:lstStyle/>
                    <a:p>
                      <a:pPr>
                        <a:lnSpc>
                          <a:spcPct val="115000"/>
                        </a:lnSpc>
                        <a:spcAft>
                          <a:spcPts val="0"/>
                        </a:spcAft>
                      </a:pPr>
                      <a:r>
                        <a:rPr lang="tr-TR" sz="1400" b="0" dirty="0">
                          <a:solidFill>
                            <a:schemeClr val="tx1"/>
                          </a:solidFill>
                          <a:effectLst/>
                        </a:rPr>
                        <a:t>Sivil Savunma Günü</a:t>
                      </a:r>
                      <a:endParaRPr lang="tr-TR" sz="1400" b="0"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tr-TR" sz="1400" b="0" dirty="0">
                          <a:effectLst/>
                          <a:latin typeface="+mn-lt"/>
                        </a:rPr>
                        <a:t>  28 Şubat</a:t>
                      </a:r>
                      <a:endParaRPr lang="tr-TR" sz="1400" b="0" dirty="0">
                        <a:effectLst/>
                        <a:latin typeface="+mn-lt"/>
                        <a:ea typeface="Calibri"/>
                        <a:cs typeface="Times New Roman"/>
                      </a:endParaRPr>
                    </a:p>
                  </a:txBody>
                  <a:tcPr marL="44450" marR="44450" marT="0" marB="0" anchor="ctr"/>
                </a:tc>
              </a:tr>
              <a:tr h="641023">
                <a:tc>
                  <a:txBody>
                    <a:bodyPr/>
                    <a:lstStyle/>
                    <a:p>
                      <a:pPr>
                        <a:lnSpc>
                          <a:spcPct val="115000"/>
                        </a:lnSpc>
                        <a:spcAft>
                          <a:spcPts val="0"/>
                        </a:spcAft>
                      </a:pPr>
                      <a:r>
                        <a:rPr lang="tr-TR" sz="1400" b="0" dirty="0">
                          <a:solidFill>
                            <a:schemeClr val="tx1"/>
                          </a:solidFill>
                          <a:effectLst/>
                        </a:rPr>
                        <a:t>İstiklal Marşının Kabulü ve Mehmet Akif Ersoy’u Anma Günü</a:t>
                      </a:r>
                      <a:endParaRPr lang="tr-TR" sz="1400" b="0"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tr-TR" sz="1400" b="0" dirty="0">
                          <a:effectLst/>
                          <a:latin typeface="+mn-lt"/>
                        </a:rPr>
                        <a:t>  12 Mart</a:t>
                      </a:r>
                      <a:endParaRPr lang="tr-TR" sz="1400" b="0" dirty="0">
                        <a:effectLst/>
                        <a:latin typeface="+mn-lt"/>
                        <a:ea typeface="Calibri"/>
                        <a:cs typeface="Times New Roman"/>
                      </a:endParaRPr>
                    </a:p>
                  </a:txBody>
                  <a:tcPr marL="44450" marR="44450" marT="0" marB="0" anchor="ctr"/>
                </a:tc>
              </a:tr>
              <a:tr h="343521">
                <a:tc>
                  <a:txBody>
                    <a:bodyPr/>
                    <a:lstStyle/>
                    <a:p>
                      <a:pPr>
                        <a:lnSpc>
                          <a:spcPct val="115000"/>
                        </a:lnSpc>
                        <a:spcAft>
                          <a:spcPts val="0"/>
                        </a:spcAft>
                      </a:pPr>
                      <a:r>
                        <a:rPr lang="tr-TR" sz="1400" b="0" dirty="0">
                          <a:solidFill>
                            <a:schemeClr val="tx1"/>
                          </a:solidFill>
                          <a:effectLst/>
                        </a:rPr>
                        <a:t>Çanakkale Zaferi</a:t>
                      </a:r>
                      <a:endParaRPr lang="tr-TR" sz="1400" b="0"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tr-TR" sz="1400" b="0" dirty="0">
                          <a:effectLst/>
                          <a:latin typeface="+mn-lt"/>
                        </a:rPr>
                        <a:t> 18 Mart</a:t>
                      </a:r>
                      <a:endParaRPr lang="tr-TR" sz="1400" b="0" dirty="0">
                        <a:effectLst/>
                        <a:latin typeface="+mn-lt"/>
                        <a:ea typeface="Calibri"/>
                        <a:cs typeface="Times New Roman"/>
                      </a:endParaRPr>
                    </a:p>
                  </a:txBody>
                  <a:tcPr marL="44450" marR="44450" marT="0" marB="0" anchor="ctr"/>
                </a:tc>
              </a:tr>
              <a:tr h="327164">
                <a:tc>
                  <a:txBody>
                    <a:bodyPr/>
                    <a:lstStyle/>
                    <a:p>
                      <a:pPr>
                        <a:lnSpc>
                          <a:spcPct val="115000"/>
                        </a:lnSpc>
                        <a:spcAft>
                          <a:spcPts val="0"/>
                        </a:spcAft>
                      </a:pPr>
                      <a:r>
                        <a:rPr lang="tr-TR" sz="1400" b="0" dirty="0">
                          <a:solidFill>
                            <a:schemeClr val="tx1"/>
                          </a:solidFill>
                          <a:effectLst/>
                        </a:rPr>
                        <a:t>Kutlu Doğum Haftası</a:t>
                      </a:r>
                      <a:endParaRPr lang="tr-TR" sz="1400" b="0"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tr-TR" sz="1400" b="0" dirty="0">
                          <a:effectLst/>
                          <a:latin typeface="+mn-lt"/>
                        </a:rPr>
                        <a:t>           20 – 26 Nisan</a:t>
                      </a:r>
                      <a:endParaRPr lang="tr-TR" sz="1400" b="0" dirty="0">
                        <a:effectLst/>
                        <a:latin typeface="+mn-lt"/>
                        <a:ea typeface="Calibri"/>
                        <a:cs typeface="Times New Roman"/>
                      </a:endParaRPr>
                    </a:p>
                  </a:txBody>
                  <a:tcPr marL="44450" marR="44450" marT="0" marB="0" anchor="ctr"/>
                </a:tc>
              </a:tr>
              <a:tr h="327164">
                <a:tc>
                  <a:txBody>
                    <a:bodyPr/>
                    <a:lstStyle/>
                    <a:p>
                      <a:pPr>
                        <a:lnSpc>
                          <a:spcPct val="115000"/>
                        </a:lnSpc>
                        <a:spcAft>
                          <a:spcPts val="0"/>
                        </a:spcAft>
                      </a:pPr>
                      <a:r>
                        <a:rPr lang="tr-TR" sz="1400" b="0" dirty="0">
                          <a:solidFill>
                            <a:schemeClr val="tx1"/>
                          </a:solidFill>
                          <a:effectLst/>
                        </a:rPr>
                        <a:t>Ulusal Egemenlik ve Çocuk Bayramı</a:t>
                      </a:r>
                      <a:endParaRPr lang="tr-TR" sz="1400" b="0"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tr-TR" sz="1400" b="0" dirty="0">
                          <a:effectLst/>
                          <a:latin typeface="+mn-lt"/>
                        </a:rPr>
                        <a:t>  23 Nisan</a:t>
                      </a:r>
                      <a:endParaRPr lang="tr-TR" sz="1400" b="0" dirty="0">
                        <a:effectLst/>
                        <a:latin typeface="+mn-lt"/>
                        <a:ea typeface="Calibri"/>
                        <a:cs typeface="Times New Roman"/>
                      </a:endParaRPr>
                    </a:p>
                  </a:txBody>
                  <a:tcPr marL="44450" marR="44450" marT="0" marB="0" anchor="ctr"/>
                </a:tc>
              </a:tr>
              <a:tr h="343521">
                <a:tc>
                  <a:txBody>
                    <a:bodyPr/>
                    <a:lstStyle/>
                    <a:p>
                      <a:pPr>
                        <a:lnSpc>
                          <a:spcPct val="115000"/>
                        </a:lnSpc>
                        <a:spcAft>
                          <a:spcPts val="0"/>
                        </a:spcAft>
                      </a:pPr>
                      <a:r>
                        <a:rPr lang="tr-TR" sz="1400" b="0" dirty="0">
                          <a:solidFill>
                            <a:schemeClr val="tx1"/>
                          </a:solidFill>
                          <a:effectLst/>
                        </a:rPr>
                        <a:t>Atatürk’ü Anma Gençlik ve Spor Bayramı</a:t>
                      </a:r>
                      <a:endParaRPr lang="tr-TR" sz="1400" b="0" dirty="0">
                        <a:solidFill>
                          <a:schemeClr val="tx1"/>
                        </a:solidFill>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tr-TR" sz="1400" b="0" dirty="0">
                          <a:effectLst/>
                          <a:latin typeface="+mn-lt"/>
                        </a:rPr>
                        <a:t>  19 Mayıs</a:t>
                      </a:r>
                      <a:endParaRPr lang="tr-TR" sz="1400" b="0" dirty="0">
                        <a:effectLst/>
                        <a:latin typeface="+mn-lt"/>
                        <a:ea typeface="Calibri"/>
                        <a:cs typeface="Times New Roman"/>
                      </a:endParaRPr>
                    </a:p>
                  </a:txBody>
                  <a:tcPr marL="44450" marR="44450" marT="0" marB="0" anchor="ctr"/>
                </a:tc>
              </a:tr>
            </a:tbl>
          </a:graphicData>
        </a:graphic>
      </p:graphicFrame>
      <p:sp>
        <p:nvSpPr>
          <p:cNvPr id="5" name="Rectangle 1"/>
          <p:cNvSpPr>
            <a:spLocks noChangeArrowheads="1"/>
          </p:cNvSpPr>
          <p:nvPr/>
        </p:nvSpPr>
        <p:spPr bwMode="auto">
          <a:xfrm>
            <a:off x="683568" y="557481"/>
            <a:ext cx="705678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i="0" u="none" strike="noStrike" cap="none" normalizeH="0" baseline="0" dirty="0" smtClean="0">
                <a:ln>
                  <a:noFill/>
                </a:ln>
                <a:solidFill>
                  <a:schemeClr val="tx1"/>
                </a:solidFill>
                <a:effectLst/>
                <a:latin typeface="+mj-lt"/>
                <a:ea typeface="Calibri" pitchFamily="34" charset="0"/>
                <a:cs typeface="Times New Roman" pitchFamily="18" charset="0"/>
              </a:rPr>
              <a:t>ANMA KUTLAMA GÜNLERİ</a:t>
            </a:r>
            <a:endParaRPr kumimoji="0" lang="tr-TR" sz="1600" i="0" u="none" strike="noStrike" cap="none" normalizeH="0" baseline="0" dirty="0" smtClean="0">
              <a:ln>
                <a:noFill/>
              </a:ln>
              <a:solidFill>
                <a:schemeClr val="tx1"/>
              </a:solidFill>
              <a:effectLst/>
              <a:latin typeface="+mj-lt"/>
              <a:cs typeface="Arial" pitchFamily="34" charset="0"/>
            </a:endParaRPr>
          </a:p>
        </p:txBody>
      </p:sp>
      <p:sp>
        <p:nvSpPr>
          <p:cNvPr id="6" name="5 Slayt Numarası Yer Tutucusu"/>
          <p:cNvSpPr>
            <a:spLocks noGrp="1"/>
          </p:cNvSpPr>
          <p:nvPr>
            <p:ph type="sldNum" sz="quarter" idx="12"/>
          </p:nvPr>
        </p:nvSpPr>
        <p:spPr/>
        <p:txBody>
          <a:bodyPr/>
          <a:lstStyle/>
          <a:p>
            <a:fld id="{7370D358-5A90-4626-AB58-5274E0ED5986}" type="slidenum">
              <a:rPr lang="tr-TR" smtClean="0"/>
              <a:pPr/>
              <a:t>34</a:t>
            </a:fld>
            <a:endParaRPr lang="tr-TR"/>
          </a:p>
        </p:txBody>
      </p:sp>
    </p:spTree>
    <p:extLst>
      <p:ext uri="{BB962C8B-B14F-4D97-AF65-F5344CB8AC3E}">
        <p14:creationId xmlns:p14="http://schemas.microsoft.com/office/powerpoint/2010/main" val="2987036060"/>
      </p:ext>
    </p:extLst>
  </p:cSld>
  <p:clrMapOvr>
    <a:masterClrMapping/>
  </p:clrMapOvr>
  <p:transition spd="slow" advTm="5000">
    <p:wedge/>
    <p:sndAc>
      <p:stSnd>
        <p:snd r:embed="rId2" name="laser.wav"/>
      </p:stSnd>
    </p:sndAc>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39552" y="980728"/>
            <a:ext cx="8064896" cy="4401205"/>
          </a:xfrm>
          <a:prstGeom prst="rect">
            <a:avLst/>
          </a:prstGeom>
        </p:spPr>
        <p:txBody>
          <a:bodyPr wrap="square">
            <a:spAutoFit/>
          </a:bodyPr>
          <a:lstStyle/>
          <a:p>
            <a:r>
              <a:rPr lang="tr-TR" sz="1400" b="1" dirty="0"/>
              <a:t>KILIK KIYAFET </a:t>
            </a:r>
            <a:r>
              <a:rPr lang="tr-TR" sz="1400" b="1" dirty="0" smtClean="0"/>
              <a:t>DÜZENİ</a:t>
            </a:r>
          </a:p>
          <a:p>
            <a:endParaRPr lang="tr-TR" sz="1400" dirty="0"/>
          </a:p>
          <a:p>
            <a:r>
              <a:rPr lang="tr-TR" sz="1400" dirty="0"/>
              <a:t>Okulumuzda belirlenmiş okul kılık-kıyafet düzeni uygulanır.</a:t>
            </a:r>
          </a:p>
          <a:p>
            <a:r>
              <a:rPr lang="tr-TR" sz="1400" dirty="0"/>
              <a:t>Öğrencilerimiz kendi yaş gruplarına göre düzenlenmiş okul giysilerini giyer. Baharla</a:t>
            </a:r>
          </a:p>
          <a:p>
            <a:r>
              <a:rPr lang="tr-TR" sz="1400" dirty="0"/>
              <a:t>birlikte öğrencilerimizin yaz kıyafet uygulamaları okul yönetimi tarafından kendilerine</a:t>
            </a:r>
          </a:p>
          <a:p>
            <a:r>
              <a:rPr lang="tr-TR" sz="1400" dirty="0"/>
              <a:t>bildirilir.</a:t>
            </a:r>
          </a:p>
          <a:p>
            <a:r>
              <a:rPr lang="tr-TR" sz="1400" dirty="0"/>
              <a:t>Okul ayakkabısı olarak koyu renk (siyah, </a:t>
            </a:r>
            <a:r>
              <a:rPr lang="tr-TR" sz="1400" dirty="0" smtClean="0"/>
              <a:t>kahve) </a:t>
            </a:r>
            <a:r>
              <a:rPr lang="tr-TR" sz="1400" dirty="0"/>
              <a:t>üzerinde herhangi bir marka</a:t>
            </a:r>
          </a:p>
          <a:p>
            <a:r>
              <a:rPr lang="tr-TR" sz="1400" dirty="0"/>
              <a:t>barındırmayan yumuşak tabanlı ayakkabı giyer.</a:t>
            </a:r>
          </a:p>
          <a:p>
            <a:r>
              <a:rPr lang="tr-TR" sz="1400" dirty="0"/>
              <a:t>Öğrenciler, beden eğitimi ve spor derslerinde eşofman, diğer spor etkinliklerinde ise etkinliğin özelliğine uygun kıyafet giyer. Ancak öğrenciler tek tip eşofman veya spor kıyafeti giymeye zorlanamaz.</a:t>
            </a:r>
          </a:p>
          <a:p>
            <a:r>
              <a:rPr lang="tr-TR" sz="1400" dirty="0"/>
              <a:t>Öğrenim gördükleri okulun arması ve rozeti dışında nişan, arma, sembol, rozet ve benzeri takılar takamaz. (yüzük, künye, zincir, küpe, bilezik ve abartılı tokalar)</a:t>
            </a:r>
          </a:p>
          <a:p>
            <a:r>
              <a:rPr lang="tr-TR" sz="1400" dirty="0"/>
              <a:t>Kız öğrenciler rengi belirlenmiş, koyu renk okul çorabı kullanılır</a:t>
            </a:r>
            <a:r>
              <a:rPr lang="tr-TR" sz="1400" dirty="0" smtClean="0"/>
              <a:t>.</a:t>
            </a:r>
          </a:p>
          <a:p>
            <a:r>
              <a:rPr lang="tr-TR" sz="1400" dirty="0"/>
              <a:t>Saçlarını boyamaz ve toplar.</a:t>
            </a:r>
          </a:p>
          <a:p>
            <a:r>
              <a:rPr lang="tr-TR" sz="1400" dirty="0"/>
              <a:t>Tırnaklarını uzatmaz, oje sürmez ve makyaj yapmaz.</a:t>
            </a:r>
          </a:p>
          <a:p>
            <a:r>
              <a:rPr lang="tr-TR" sz="1400" dirty="0"/>
              <a:t>Erkek öğrenciler günlük sakal tıraşı olur, saçlarını belirli aralıklarla keser ve okula</a:t>
            </a:r>
          </a:p>
          <a:p>
            <a:r>
              <a:rPr lang="tr-TR" sz="1400" dirty="0"/>
              <a:t>gelirken taranmış olmasına dikkat eder.</a:t>
            </a:r>
          </a:p>
          <a:p>
            <a:endParaRPr lang="tr-TR" sz="1400" dirty="0" smtClean="0"/>
          </a:p>
          <a:p>
            <a:endParaRPr lang="tr-TR" sz="1400" dirty="0"/>
          </a:p>
        </p:txBody>
      </p:sp>
      <p:sp>
        <p:nvSpPr>
          <p:cNvPr id="3" name="2 Slayt Numarası Yer Tutucusu"/>
          <p:cNvSpPr>
            <a:spLocks noGrp="1"/>
          </p:cNvSpPr>
          <p:nvPr>
            <p:ph type="sldNum" sz="quarter" idx="12"/>
          </p:nvPr>
        </p:nvSpPr>
        <p:spPr/>
        <p:txBody>
          <a:bodyPr/>
          <a:lstStyle/>
          <a:p>
            <a:fld id="{7370D358-5A90-4626-AB58-5274E0ED5986}" type="slidenum">
              <a:rPr lang="tr-TR" smtClean="0"/>
              <a:pPr/>
              <a:t>35</a:t>
            </a:fld>
            <a:endParaRPr lang="tr-TR"/>
          </a:p>
        </p:txBody>
      </p:sp>
    </p:spTree>
    <p:extLst>
      <p:ext uri="{BB962C8B-B14F-4D97-AF65-F5344CB8AC3E}">
        <p14:creationId xmlns:p14="http://schemas.microsoft.com/office/powerpoint/2010/main" val="423724482"/>
      </p:ext>
    </p:extLst>
  </p:cSld>
  <p:clrMapOvr>
    <a:masterClrMapping/>
  </p:clrMapOvr>
  <p:transition spd="slow" advTm="5000">
    <p:wedge/>
    <p:sndAc>
      <p:stSnd>
        <p:snd r:embed="rId2" name="laser.wav"/>
      </p:stSnd>
    </p:sndAc>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51520" y="1052736"/>
            <a:ext cx="8496944" cy="5755422"/>
          </a:xfrm>
          <a:prstGeom prst="rect">
            <a:avLst/>
          </a:prstGeom>
        </p:spPr>
        <p:txBody>
          <a:bodyPr wrap="square">
            <a:spAutoFit/>
          </a:bodyPr>
          <a:lstStyle/>
          <a:p>
            <a:r>
              <a:rPr lang="tr-TR" sz="1400" dirty="0" smtClean="0"/>
              <a:t>Siyasî</a:t>
            </a:r>
            <a:r>
              <a:rPr lang="tr-TR" sz="1400" dirty="0"/>
              <a:t> sembol içeren simge, şekil ve yazıların yer aldığı fular, bere, şapka, çanta ve benzeri materyalleri kullanamaz ve giysileri giyemez</a:t>
            </a:r>
            <a:r>
              <a:rPr lang="tr-TR" sz="1400" dirty="0" smtClean="0"/>
              <a:t>.</a:t>
            </a:r>
          </a:p>
          <a:p>
            <a:r>
              <a:rPr lang="tr-TR" sz="1400" dirty="0"/>
              <a:t>Öğretmen sınıfa girdiğinde öğrencilerin kıyafetlerini genel olarak gözden geçirir.</a:t>
            </a:r>
          </a:p>
          <a:p>
            <a:r>
              <a:rPr lang="tr-TR" sz="1400" dirty="0"/>
              <a:t> Sabah birinci ders saati öğretmeni kurala uymayan öğrenciyi birinci saatin sonunda</a:t>
            </a:r>
          </a:p>
          <a:p>
            <a:r>
              <a:rPr lang="tr-TR" sz="1400" dirty="0"/>
              <a:t>ilgili müdür yardımcısına bildirir. Bu kontrol, her ders başında, diğer ders</a:t>
            </a:r>
          </a:p>
          <a:p>
            <a:r>
              <a:rPr lang="tr-TR" sz="1400" dirty="0"/>
              <a:t>öğretmenleri tarafından da yapılır ve kural dışı durumlar yazılı olarak müdür</a:t>
            </a:r>
          </a:p>
          <a:p>
            <a:r>
              <a:rPr lang="tr-TR" sz="1400" dirty="0"/>
              <a:t>yardımcısına bildirilir</a:t>
            </a:r>
            <a:r>
              <a:rPr lang="tr-TR" sz="1400" dirty="0" smtClean="0"/>
              <a:t>.</a:t>
            </a:r>
          </a:p>
          <a:p>
            <a:r>
              <a:rPr lang="tr-TR" sz="1400" dirty="0"/>
              <a:t>Okula belirlenmiş kılık-kıyafet düzenine göre gelmeyen öğrenciler uyarılır.</a:t>
            </a:r>
          </a:p>
          <a:p>
            <a:r>
              <a:rPr lang="tr-TR" sz="1400" dirty="0"/>
              <a:t>Üç kez üst üste kurala uymayan öğrenci, “Onur Kurulu’na / </a:t>
            </a:r>
            <a:r>
              <a:rPr lang="tr-TR" sz="1400" dirty="0" err="1"/>
              <a:t>ODGE’ye</a:t>
            </a:r>
            <a:r>
              <a:rPr lang="tr-TR" sz="1400" dirty="0"/>
              <a:t>” sevk edilir.</a:t>
            </a:r>
          </a:p>
          <a:p>
            <a:r>
              <a:rPr lang="tr-TR" sz="1400" dirty="0"/>
              <a:t>Dört kez kurala uymayan öğrencinin velisi okula çağırılır ve sürecin işleyişi hakkında</a:t>
            </a:r>
          </a:p>
          <a:p>
            <a:r>
              <a:rPr lang="tr-TR" sz="1400" dirty="0"/>
              <a:t>bilgilendirilir. </a:t>
            </a:r>
          </a:p>
          <a:p>
            <a:endParaRPr lang="tr-TR" sz="1400" b="1" dirty="0" smtClean="0"/>
          </a:p>
          <a:p>
            <a:r>
              <a:rPr lang="tr-TR" sz="1400" b="1" dirty="0" smtClean="0"/>
              <a:t>DERS </a:t>
            </a:r>
            <a:r>
              <a:rPr lang="tr-TR" sz="1400" b="1" dirty="0"/>
              <a:t>ZİYARETLERİ VE HİZMET İÇİ EĞİTİM ÇALIŞMALARI</a:t>
            </a:r>
            <a:endParaRPr lang="tr-TR" sz="1400" dirty="0"/>
          </a:p>
          <a:p>
            <a:r>
              <a:rPr lang="tr-TR" sz="1400" dirty="0"/>
              <a:t>Okul Müdürümüz </a:t>
            </a:r>
            <a:r>
              <a:rPr lang="tr-TR" sz="1400" dirty="0" smtClean="0"/>
              <a:t>Duran CAN Eğitim </a:t>
            </a:r>
            <a:r>
              <a:rPr lang="tr-TR" sz="1400" dirty="0"/>
              <a:t>Öğretim yılı içerisinde ders ziyaretleri gerçekleştirmektedir.</a:t>
            </a:r>
          </a:p>
          <a:p>
            <a:r>
              <a:rPr lang="tr-TR" sz="1400" dirty="0"/>
              <a:t>Okulumuz idareci ve öğretmenleri, alanlarıyla ilgili düzenlenen hizmet içi eğitim çalışmalarına katılmaktadır</a:t>
            </a:r>
          </a:p>
          <a:p>
            <a:endParaRPr lang="tr-TR" sz="1400" b="1" dirty="0" smtClean="0"/>
          </a:p>
          <a:p>
            <a:r>
              <a:rPr lang="tr-TR" sz="1400" b="1" dirty="0" smtClean="0"/>
              <a:t>KAYIT </a:t>
            </a:r>
            <a:r>
              <a:rPr lang="tr-TR" sz="1400" b="1" dirty="0"/>
              <a:t>KABUL İŞLEMLERİ</a:t>
            </a:r>
            <a:endParaRPr lang="tr-TR" sz="1400" dirty="0"/>
          </a:p>
          <a:p>
            <a:r>
              <a:rPr lang="tr-TR" sz="1400" dirty="0"/>
              <a:t>Kayıtlar, çalışma takviminde belirlenen süreler içinde yapılır.</a:t>
            </a:r>
          </a:p>
          <a:p>
            <a:r>
              <a:rPr lang="tr-TR" sz="1400" dirty="0"/>
              <a:t>Okulumuzun İmam Hatip Lisesi Bölümüne kayıt ve kabul işlemleri elektronik ortamda yapılır. Bununla ilgili usul ve esaslar Bakanlıkça belirlenir.</a:t>
            </a:r>
          </a:p>
          <a:p>
            <a:r>
              <a:rPr lang="tr-TR" sz="1400" dirty="0"/>
              <a:t>Okulumuz Anadolu İmam Hatip Lisesi Bölümüne merkezî sınav sistemiyle öğrenci kaydı, ortaöğretime yerleştirme puanı esas alınarak yapılır. Sınav ya da sınavlar, ortaöğretime yerleştirme puanının belirlenmesi ve öğrenci yerleştirme ile ilgili usul ve esaslar yönerge ile belirlenir.</a:t>
            </a:r>
          </a:p>
          <a:p>
            <a:endParaRPr lang="tr-TR" sz="1400" dirty="0"/>
          </a:p>
          <a:p>
            <a:endParaRPr lang="tr-TR" dirty="0"/>
          </a:p>
        </p:txBody>
      </p:sp>
      <p:sp>
        <p:nvSpPr>
          <p:cNvPr id="3" name="2 Slayt Numarası Yer Tutucusu"/>
          <p:cNvSpPr>
            <a:spLocks noGrp="1"/>
          </p:cNvSpPr>
          <p:nvPr>
            <p:ph type="sldNum" sz="quarter" idx="12"/>
          </p:nvPr>
        </p:nvSpPr>
        <p:spPr/>
        <p:txBody>
          <a:bodyPr/>
          <a:lstStyle/>
          <a:p>
            <a:fld id="{7370D358-5A90-4626-AB58-5274E0ED5986}" type="slidenum">
              <a:rPr lang="tr-TR" smtClean="0"/>
              <a:pPr/>
              <a:t>36</a:t>
            </a:fld>
            <a:endParaRPr lang="tr-TR"/>
          </a:p>
        </p:txBody>
      </p:sp>
    </p:spTree>
    <p:extLst>
      <p:ext uri="{BB962C8B-B14F-4D97-AF65-F5344CB8AC3E}">
        <p14:creationId xmlns:p14="http://schemas.microsoft.com/office/powerpoint/2010/main" val="437403586"/>
      </p:ext>
    </p:extLst>
  </p:cSld>
  <p:clrMapOvr>
    <a:masterClrMapping/>
  </p:clrMapOvr>
  <p:transition spd="slow" advTm="5000">
    <p:wedge/>
    <p:sndAc>
      <p:stSnd>
        <p:snd r:embed="rId2" name="laser.wav"/>
      </p:stSnd>
    </p:sndAc>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67544" y="474345"/>
            <a:ext cx="8352928" cy="2462213"/>
          </a:xfrm>
          <a:prstGeom prst="rect">
            <a:avLst/>
          </a:prstGeom>
        </p:spPr>
        <p:txBody>
          <a:bodyPr wrap="square">
            <a:spAutoFit/>
          </a:bodyPr>
          <a:lstStyle/>
          <a:p>
            <a:r>
              <a:rPr lang="tr-TR" sz="1400" dirty="0"/>
              <a:t>Örgün ortaöğretim okul veya kurumlarına ilk defa kaydolacakların, öğretim yılının başlayacağı tarihte 18 yaşını bitirmemiş olmaları gerekir. Tasdikname ile kaydolacaklarda ise sınıf tekrarı yapmış ve öğrenim hakkını kullanmamış sayılma süreleri de dâhil öğrenim göreceği okulun azami bitirilme süresindeki yaş sınırını geçmemiş olma şartı aranır.</a:t>
            </a:r>
          </a:p>
          <a:p>
            <a:r>
              <a:rPr lang="tr-TR" sz="1400" dirty="0"/>
              <a:t>Okullara kayıt ve </a:t>
            </a:r>
            <a:r>
              <a:rPr lang="tr-TR" sz="1400" dirty="0" smtClean="0"/>
              <a:t>kabul e- okul üzerinden yapılmaktadır.. </a:t>
            </a:r>
            <a:r>
              <a:rPr lang="tr-TR" sz="1400" dirty="0"/>
              <a:t>Adres tespitinde ulusal adres veri tabanı ikamet adres bilgileri esas alınır</a:t>
            </a:r>
          </a:p>
          <a:p>
            <a:endParaRPr lang="tr-TR" sz="1400" b="1" dirty="0" smtClean="0"/>
          </a:p>
          <a:p>
            <a:r>
              <a:rPr lang="tr-TR" sz="1400" b="1" dirty="0" smtClean="0"/>
              <a:t>OKUL </a:t>
            </a:r>
            <a:r>
              <a:rPr lang="tr-TR" sz="1400" b="1" dirty="0"/>
              <a:t>KURSLARI</a:t>
            </a:r>
          </a:p>
          <a:p>
            <a:r>
              <a:rPr lang="tr-TR" sz="1400" dirty="0"/>
              <a:t>Okulumuzda MEB yetiştirme kursları yönetmeliği kapsamında öğrencilerin ihtiyaç ve istekleri doğrultusunda Matematik,Fizik</a:t>
            </a:r>
            <a:r>
              <a:rPr lang="tr-TR" sz="1400" dirty="0" smtClean="0"/>
              <a:t>, Biyoloji ,Tarih  ve Geometri </a:t>
            </a:r>
            <a:r>
              <a:rPr lang="tr-TR" sz="1400" dirty="0"/>
              <a:t>derslerinden yetiştirme kursları açılmış ve yaklaşık </a:t>
            </a:r>
            <a:r>
              <a:rPr lang="tr-TR" sz="1400" dirty="0" smtClean="0"/>
              <a:t>30(otuz</a:t>
            </a:r>
            <a:r>
              <a:rPr lang="tr-TR" sz="1400" dirty="0"/>
              <a:t>) öğrencinin katılımıyla eğitime devam edilmektedir. </a:t>
            </a:r>
          </a:p>
        </p:txBody>
      </p:sp>
      <p:pic>
        <p:nvPicPr>
          <p:cNvPr id="6146" name="Picture 2" descr="C:\Users\BİLGİ İŞLEM\Desktop\Yeni klasör\DSC01574.JPG"/>
          <p:cNvPicPr>
            <a:picLocks noChangeAspect="1" noChangeArrowheads="1"/>
          </p:cNvPicPr>
          <p:nvPr/>
        </p:nvPicPr>
        <p:blipFill>
          <a:blip r:embed="rId3" cstate="print"/>
          <a:srcRect/>
          <a:stretch>
            <a:fillRect/>
          </a:stretch>
        </p:blipFill>
        <p:spPr bwMode="auto">
          <a:xfrm>
            <a:off x="2411760" y="3140968"/>
            <a:ext cx="4248472" cy="3096344"/>
          </a:xfrm>
          <a:prstGeom prst="rect">
            <a:avLst/>
          </a:prstGeom>
          <a:noFill/>
        </p:spPr>
      </p:pic>
      <p:sp>
        <p:nvSpPr>
          <p:cNvPr id="7" name="6 Slayt Numarası Yer Tutucusu"/>
          <p:cNvSpPr>
            <a:spLocks noGrp="1"/>
          </p:cNvSpPr>
          <p:nvPr>
            <p:ph type="sldNum" sz="quarter" idx="12"/>
          </p:nvPr>
        </p:nvSpPr>
        <p:spPr/>
        <p:txBody>
          <a:bodyPr/>
          <a:lstStyle/>
          <a:p>
            <a:fld id="{7370D358-5A90-4626-AB58-5274E0ED5986}" type="slidenum">
              <a:rPr lang="tr-TR" smtClean="0"/>
              <a:pPr/>
              <a:t>37</a:t>
            </a:fld>
            <a:endParaRPr lang="tr-TR"/>
          </a:p>
        </p:txBody>
      </p:sp>
    </p:spTree>
    <p:extLst>
      <p:ext uri="{BB962C8B-B14F-4D97-AF65-F5344CB8AC3E}">
        <p14:creationId xmlns:p14="http://schemas.microsoft.com/office/powerpoint/2010/main" val="238230999"/>
      </p:ext>
    </p:extLst>
  </p:cSld>
  <p:clrMapOvr>
    <a:masterClrMapping/>
  </p:clrMapOvr>
  <p:transition spd="slow" advTm="5000">
    <p:wedge/>
    <p:sndAc>
      <p:stSnd>
        <p:snd r:embed="rId2" name="laser.wav"/>
      </p:stSnd>
    </p:sndAc>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67544" y="980728"/>
            <a:ext cx="8064896" cy="5047536"/>
          </a:xfrm>
          <a:prstGeom prst="rect">
            <a:avLst/>
          </a:prstGeom>
        </p:spPr>
        <p:txBody>
          <a:bodyPr wrap="square">
            <a:spAutoFit/>
          </a:bodyPr>
          <a:lstStyle/>
          <a:p>
            <a:r>
              <a:rPr lang="tr-TR" sz="1400" b="1" dirty="0"/>
              <a:t>ÖDEV PROJE VE PERFORMANS GÖREVLERİ</a:t>
            </a:r>
            <a:endParaRPr lang="tr-TR" sz="1400" dirty="0"/>
          </a:p>
          <a:p>
            <a:r>
              <a:rPr lang="tr-TR" sz="1400" dirty="0"/>
              <a:t>Ölçme Değerlendirme</a:t>
            </a:r>
          </a:p>
          <a:p>
            <a:r>
              <a:rPr lang="tr-TR" sz="1400" dirty="0"/>
              <a:t>Genel İlkelerimiz;</a:t>
            </a:r>
          </a:p>
          <a:p>
            <a:r>
              <a:rPr lang="tr-TR" sz="1400" dirty="0"/>
              <a:t>Genel İlkemiz, her öğrenci her türlü yeni bilgiyi, kendi bireysel gelişim çizgisine uygun olarak öğrenebilir ilkesidir. Bunun için önemli olan, öğrenme sürecine karşılıklı olarak duyarlı bir şekilde yaklaşabilmektir.</a:t>
            </a:r>
          </a:p>
          <a:p>
            <a:r>
              <a:rPr lang="tr-TR" sz="1400" dirty="0" smtClean="0"/>
              <a:t>Turgutlu lisesi bir </a:t>
            </a:r>
            <a:r>
              <a:rPr lang="tr-TR" sz="1400" dirty="0"/>
              <a:t>öğrenme yeridir.</a:t>
            </a:r>
          </a:p>
          <a:p>
            <a:r>
              <a:rPr lang="tr-TR" sz="1400" dirty="0"/>
              <a:t>Gerçekte, öğrenmenin istenilen şekilde oluşturulması, öğrencinin gelişim özelliklerine uyan yaşantıların sağlanmasına bağlıdır.</a:t>
            </a:r>
          </a:p>
          <a:p>
            <a:r>
              <a:rPr lang="tr-TR" sz="1400" dirty="0"/>
              <a:t> </a:t>
            </a:r>
          </a:p>
          <a:p>
            <a:r>
              <a:rPr lang="tr-TR" sz="1400" dirty="0"/>
              <a:t>Sistemli öğrenme işinde;</a:t>
            </a:r>
          </a:p>
          <a:p>
            <a:r>
              <a:rPr lang="tr-TR" sz="1400" dirty="0"/>
              <a:t>•	Hedefler</a:t>
            </a:r>
          </a:p>
          <a:p>
            <a:r>
              <a:rPr lang="tr-TR" sz="1400" dirty="0"/>
              <a:t>•	Öğrenci başlangıç davranışları</a:t>
            </a:r>
          </a:p>
          <a:p>
            <a:r>
              <a:rPr lang="tr-TR" sz="1400" dirty="0"/>
              <a:t>•	Öğrenme yolları ve</a:t>
            </a:r>
          </a:p>
          <a:p>
            <a:r>
              <a:rPr lang="tr-TR" sz="1400" dirty="0"/>
              <a:t>•	Değerlendirme olmak üzere dört ana unsur bulunmaktadır.</a:t>
            </a:r>
          </a:p>
          <a:p>
            <a:r>
              <a:rPr lang="tr-TR" sz="1400" dirty="0"/>
              <a:t>Genel olarak eğitimde amaç</a:t>
            </a:r>
          </a:p>
          <a:p>
            <a:r>
              <a:rPr lang="tr-TR" sz="1400" dirty="0"/>
              <a:t>öğrenci davranışlarını istenilen yönde değiştirmek ve geliştirmek olduğundan, uygulanan öğretim programının, hedeflerine ulaşıp ulaşmadığını kontrol etmek için değerlendirme yapılır</a:t>
            </a:r>
            <a:r>
              <a:rPr lang="tr-TR" sz="1400" dirty="0" smtClean="0"/>
              <a:t>.</a:t>
            </a:r>
          </a:p>
          <a:p>
            <a:r>
              <a:rPr lang="tr-TR" sz="1400" dirty="0"/>
              <a:t>Değerlendirme, anlamı geniş bir kavramdır.</a:t>
            </a:r>
          </a:p>
          <a:p>
            <a:r>
              <a:rPr lang="tr-TR" sz="1400" dirty="0"/>
              <a:t>•	Değerlendirme öğrencinin,</a:t>
            </a:r>
          </a:p>
          <a:p>
            <a:r>
              <a:rPr lang="tr-TR" sz="1400" dirty="0"/>
              <a:t>•	Fiziksel</a:t>
            </a:r>
          </a:p>
          <a:p>
            <a:r>
              <a:rPr lang="tr-TR" sz="1400" dirty="0"/>
              <a:t>•	Zihinsel </a:t>
            </a:r>
            <a:r>
              <a:rPr lang="tr-TR" sz="1400" dirty="0" err="1"/>
              <a:t>Duyuşsal</a:t>
            </a:r>
            <a:r>
              <a:rPr lang="tr-TR" sz="1400" dirty="0"/>
              <a:t> ve</a:t>
            </a:r>
          </a:p>
          <a:p>
            <a:r>
              <a:rPr lang="tr-TR" sz="1400" dirty="0"/>
              <a:t>•	Toplumsal durumlarını içine alan akademik başarısını </a:t>
            </a:r>
            <a:r>
              <a:rPr lang="tr-TR" sz="1400" dirty="0" smtClean="0"/>
              <a:t>kapsar</a:t>
            </a:r>
            <a:endParaRPr lang="tr-TR" sz="1400" dirty="0"/>
          </a:p>
        </p:txBody>
      </p:sp>
      <p:sp>
        <p:nvSpPr>
          <p:cNvPr id="3" name="2 Slayt Numarası Yer Tutucusu"/>
          <p:cNvSpPr>
            <a:spLocks noGrp="1"/>
          </p:cNvSpPr>
          <p:nvPr>
            <p:ph type="sldNum" sz="quarter" idx="12"/>
          </p:nvPr>
        </p:nvSpPr>
        <p:spPr/>
        <p:txBody>
          <a:bodyPr/>
          <a:lstStyle/>
          <a:p>
            <a:fld id="{7370D358-5A90-4626-AB58-5274E0ED5986}" type="slidenum">
              <a:rPr lang="tr-TR" smtClean="0"/>
              <a:pPr/>
              <a:t>38</a:t>
            </a:fld>
            <a:endParaRPr lang="tr-TR"/>
          </a:p>
        </p:txBody>
      </p:sp>
    </p:spTree>
    <p:extLst>
      <p:ext uri="{BB962C8B-B14F-4D97-AF65-F5344CB8AC3E}">
        <p14:creationId xmlns:p14="http://schemas.microsoft.com/office/powerpoint/2010/main" val="422282751"/>
      </p:ext>
    </p:extLst>
  </p:cSld>
  <p:clrMapOvr>
    <a:masterClrMapping/>
  </p:clrMapOvr>
  <p:transition spd="slow" advTm="5000">
    <p:wedge/>
    <p:sndAc>
      <p:stSnd>
        <p:snd r:embed="rId2" name="laser.wav"/>
      </p:stSnd>
    </p:sndAc>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67544" y="908720"/>
            <a:ext cx="8424935" cy="738664"/>
          </a:xfrm>
          <a:prstGeom prst="rect">
            <a:avLst/>
          </a:prstGeom>
        </p:spPr>
        <p:txBody>
          <a:bodyPr wrap="square">
            <a:spAutoFit/>
          </a:bodyPr>
          <a:lstStyle/>
          <a:p>
            <a:r>
              <a:rPr lang="tr-TR" sz="1400" dirty="0" smtClean="0"/>
              <a:t>Öğrencilerin </a:t>
            </a:r>
            <a:r>
              <a:rPr lang="tr-TR" sz="1400" dirty="0"/>
              <a:t>gelişen ilgileri, gereksinimleri, bedensel özellikleri, duygu ve düşüncelerine ilişkin tüm özellikleri ne kadar iyi tanınırsa, eksikliklerinin zamanında giderilmesi yoluyla onun sağlıklı gelişmesine o kadar etkili ve verimli yardımda bulunulabilir.</a:t>
            </a:r>
          </a:p>
        </p:txBody>
      </p:sp>
      <p:sp>
        <p:nvSpPr>
          <p:cNvPr id="5" name="Dikdörtgen 4"/>
          <p:cNvSpPr/>
          <p:nvPr/>
        </p:nvSpPr>
        <p:spPr>
          <a:xfrm>
            <a:off x="395536" y="1772816"/>
            <a:ext cx="8403774" cy="4401205"/>
          </a:xfrm>
          <a:prstGeom prst="rect">
            <a:avLst/>
          </a:prstGeom>
        </p:spPr>
        <p:txBody>
          <a:bodyPr wrap="square">
            <a:spAutoFit/>
          </a:bodyPr>
          <a:lstStyle/>
          <a:p>
            <a:r>
              <a:rPr lang="tr-TR" sz="1400" dirty="0"/>
              <a:t>Turgutlu lisesi </a:t>
            </a:r>
            <a:r>
              <a:rPr lang="tr-TR" sz="1400" b="1" dirty="0" smtClean="0"/>
              <a:t>Ölçme </a:t>
            </a:r>
            <a:r>
              <a:rPr lang="tr-TR" sz="1400" b="1" dirty="0"/>
              <a:t>ve Değerlendirme uygulamalarında aşağıdaki ilkeler göz önünde bulundurulur:</a:t>
            </a:r>
          </a:p>
          <a:p>
            <a:r>
              <a:rPr lang="tr-TR" sz="1400" dirty="0"/>
              <a:t>Okulumuzdaki tüm öğrenmelerin;</a:t>
            </a:r>
          </a:p>
          <a:p>
            <a:r>
              <a:rPr lang="tr-TR" sz="1400" dirty="0"/>
              <a:t>•	Hedef davranışlara yönelik olması</a:t>
            </a:r>
          </a:p>
          <a:p>
            <a:r>
              <a:rPr lang="tr-TR" sz="1400" dirty="0"/>
              <a:t>•	Plânlı olması</a:t>
            </a:r>
          </a:p>
          <a:p>
            <a:r>
              <a:rPr lang="tr-TR" sz="1400" dirty="0"/>
              <a:t>•	Yüksek nitelikte bir öğretim hizmeti eşliğinde gerçekleştirilmesi,</a:t>
            </a:r>
          </a:p>
          <a:p>
            <a:r>
              <a:rPr lang="tr-TR" sz="1400" dirty="0"/>
              <a:t>•	Objektif bir şekilde değerlendirilmesi önemlidir.</a:t>
            </a:r>
          </a:p>
          <a:p>
            <a:r>
              <a:rPr lang="tr-TR" sz="1400" dirty="0"/>
              <a:t>Sınav, soru, test bir araçtır; amaç değil. Amaç, her ders için belirlenmiş olan hedeflere ne derecede ulaşıldığını, öğrenmenin ne kadarının gerçekleştirildiğini saptayabilmektir. Bu nedenle, öğrenci-öğretmen-sistem açısından ölçme-değerlendirme yapılır ve sonucunda da "Durum Saptaması" ile hedefler - sonuçlar karşılaştırılır</a:t>
            </a:r>
            <a:r>
              <a:rPr lang="tr-TR" sz="1400" dirty="0" smtClean="0"/>
              <a:t>.</a:t>
            </a:r>
          </a:p>
          <a:p>
            <a:r>
              <a:rPr lang="tr-TR" sz="1400" dirty="0" smtClean="0"/>
              <a:t>Uygulanacak sınavlardaki temel amaç, öğrenilenlerle ilgili olarak, öğrencilerin neleri, ne kadar öğrendiğini belirlemek ve sonuçlarına göre; öğrenme güçlüklerini, eksik ve hatalı yönlerini giderici önlemler alabilmektir.</a:t>
            </a:r>
          </a:p>
          <a:p>
            <a:r>
              <a:rPr lang="tr-TR" sz="1400" dirty="0"/>
              <a:t>Ortaöğretim programlarında belirlenmiş hedef / davranışlara göre yapılan yıllık, ünite ve günlük ders plânları çerçevesinde konuların işlenmesi genel ilkedir ve zorunludur.</a:t>
            </a:r>
          </a:p>
          <a:p>
            <a:r>
              <a:rPr lang="tr-TR" sz="1400" dirty="0"/>
              <a:t>Uygulamalarda öğrencilerin test havasına sokulması ve çeşitli kaynaklardaki test sorularından hareketle, konuların </a:t>
            </a:r>
            <a:r>
              <a:rPr lang="tr-TR" sz="1400" dirty="0" err="1"/>
              <a:t>işlenilmeye</a:t>
            </a:r>
            <a:r>
              <a:rPr lang="tr-TR" sz="1400" dirty="0"/>
              <a:t> çalışılması, istenilen ve ilkelerimize uygun bir durum değildir. Bu yapıldığında amaç ile araçlar yer değiştirmiş olmaktadır.</a:t>
            </a:r>
          </a:p>
          <a:p>
            <a:endParaRPr lang="tr-TR" sz="1400" dirty="0"/>
          </a:p>
        </p:txBody>
      </p:sp>
      <p:sp>
        <p:nvSpPr>
          <p:cNvPr id="6" name="5 Slayt Numarası Yer Tutucusu"/>
          <p:cNvSpPr>
            <a:spLocks noGrp="1"/>
          </p:cNvSpPr>
          <p:nvPr>
            <p:ph type="sldNum" sz="quarter" idx="12"/>
          </p:nvPr>
        </p:nvSpPr>
        <p:spPr/>
        <p:txBody>
          <a:bodyPr/>
          <a:lstStyle/>
          <a:p>
            <a:fld id="{7370D358-5A90-4626-AB58-5274E0ED5986}" type="slidenum">
              <a:rPr lang="tr-TR" smtClean="0"/>
              <a:pPr/>
              <a:t>39</a:t>
            </a:fld>
            <a:endParaRPr lang="tr-TR"/>
          </a:p>
        </p:txBody>
      </p:sp>
    </p:spTree>
    <p:extLst>
      <p:ext uri="{BB962C8B-B14F-4D97-AF65-F5344CB8AC3E}">
        <p14:creationId xmlns:p14="http://schemas.microsoft.com/office/powerpoint/2010/main" val="951755375"/>
      </p:ext>
    </p:extLst>
  </p:cSld>
  <p:clrMapOvr>
    <a:masterClrMapping/>
  </p:clrMapOvr>
  <p:transition spd="slow" advTm="5000">
    <p:wedge/>
    <p:sndAc>
      <p:stSnd>
        <p:snd r:embed="rId2" name="laser.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971600" y="1052736"/>
            <a:ext cx="6984776" cy="5078313"/>
          </a:xfrm>
          <a:prstGeom prst="rect">
            <a:avLst/>
          </a:prstGeom>
        </p:spPr>
        <p:txBody>
          <a:bodyPr wrap="square">
            <a:spAutoFit/>
          </a:bodyPr>
          <a:lstStyle/>
          <a:p>
            <a:r>
              <a:rPr lang="tr-TR" sz="1200" b="1" dirty="0"/>
              <a:t> BÖLÜM 3</a:t>
            </a:r>
            <a:r>
              <a:rPr lang="tr-TR" sz="1200" dirty="0"/>
              <a:t>  </a:t>
            </a:r>
          </a:p>
          <a:p>
            <a:r>
              <a:rPr lang="tr-TR" sz="1200" b="1" dirty="0"/>
              <a:t>3.    ÖĞRENCİ BİLGİLERİ  </a:t>
            </a:r>
            <a:endParaRPr lang="tr-TR" sz="1200" dirty="0"/>
          </a:p>
          <a:p>
            <a:r>
              <a:rPr lang="tr-TR" sz="1200" dirty="0"/>
              <a:t> </a:t>
            </a:r>
          </a:p>
          <a:p>
            <a:r>
              <a:rPr lang="tr-TR" sz="1200" dirty="0"/>
              <a:t>3.1  KAYIT KABUL İŞLEMLERİ</a:t>
            </a:r>
            <a:r>
              <a:rPr lang="tr-TR" sz="1200" dirty="0" smtClean="0"/>
              <a:t>.……………………………………………………………...36</a:t>
            </a:r>
            <a:endParaRPr lang="tr-TR" sz="1200" dirty="0"/>
          </a:p>
          <a:p>
            <a:r>
              <a:rPr lang="tr-TR" sz="1200" dirty="0"/>
              <a:t>3.2  OKUL KURSLARI</a:t>
            </a:r>
            <a:r>
              <a:rPr lang="tr-TR" sz="1200" dirty="0" smtClean="0"/>
              <a:t>..................................................................................37</a:t>
            </a:r>
            <a:endParaRPr lang="tr-TR" sz="1200" dirty="0"/>
          </a:p>
          <a:p>
            <a:r>
              <a:rPr lang="tr-TR" sz="1200" dirty="0"/>
              <a:t>3.3  ÖDEV PROJE VE PERFORMANS</a:t>
            </a:r>
            <a:r>
              <a:rPr lang="tr-TR" sz="1200" dirty="0" smtClean="0"/>
              <a:t>………………...………….…………………..….38</a:t>
            </a:r>
            <a:endParaRPr lang="tr-TR" sz="1200" dirty="0"/>
          </a:p>
          <a:p>
            <a:r>
              <a:rPr lang="tr-TR" sz="1200" dirty="0"/>
              <a:t>3.4  ÖLÇME VE DEĞERLENDİRME</a:t>
            </a:r>
            <a:r>
              <a:rPr lang="tr-TR" sz="1200" dirty="0" smtClean="0"/>
              <a:t>………………………………………….…….……..39</a:t>
            </a:r>
            <a:endParaRPr lang="tr-TR" sz="1200" dirty="0"/>
          </a:p>
          <a:p>
            <a:r>
              <a:rPr lang="tr-TR" sz="1200" dirty="0"/>
              <a:t>3.5  SINIF GEÇME VE SINAV BİLGİLERİ</a:t>
            </a:r>
            <a:r>
              <a:rPr lang="tr-TR" sz="1200" dirty="0" smtClean="0"/>
              <a:t>…………………………………..………..….40</a:t>
            </a:r>
            <a:endParaRPr lang="tr-TR" sz="1200" dirty="0"/>
          </a:p>
          <a:p>
            <a:r>
              <a:rPr lang="tr-TR" sz="1200" dirty="0"/>
              <a:t>3.6  KARNE VE DİPLOMA İŞLEMLERİ</a:t>
            </a:r>
            <a:r>
              <a:rPr lang="tr-TR" sz="1200" dirty="0" smtClean="0"/>
              <a:t>………………………………….…..………..…43</a:t>
            </a:r>
            <a:endParaRPr lang="tr-TR" sz="1200" dirty="0"/>
          </a:p>
          <a:p>
            <a:r>
              <a:rPr lang="tr-TR" sz="1200" dirty="0" smtClean="0"/>
              <a:t>3.7  </a:t>
            </a:r>
            <a:r>
              <a:rPr lang="tr-TR" sz="1200" dirty="0"/>
              <a:t>KAYIT SİLME </a:t>
            </a:r>
            <a:r>
              <a:rPr lang="tr-TR" sz="1200" dirty="0" smtClean="0"/>
              <a:t>İŞLEMLERİ VE OTURMA PLANLARI………..…………....44</a:t>
            </a:r>
          </a:p>
          <a:p>
            <a:r>
              <a:rPr lang="tr-TR" sz="1200" dirty="0" smtClean="0"/>
              <a:t>3.8  DERS </a:t>
            </a:r>
            <a:r>
              <a:rPr lang="tr-TR" sz="1200" dirty="0"/>
              <a:t>PROGRAMI BİLGİLERİ</a:t>
            </a:r>
            <a:r>
              <a:rPr lang="tr-TR" sz="1200" dirty="0" smtClean="0"/>
              <a:t>..............................................................45</a:t>
            </a:r>
            <a:endParaRPr lang="tr-TR" sz="1200" dirty="0"/>
          </a:p>
          <a:p>
            <a:r>
              <a:rPr lang="tr-TR" sz="1200" dirty="0" smtClean="0"/>
              <a:t>3.9  ÇALIŞMA </a:t>
            </a:r>
            <a:r>
              <a:rPr lang="tr-TR" sz="1200" dirty="0"/>
              <a:t>TAKVİMİ</a:t>
            </a:r>
            <a:r>
              <a:rPr lang="tr-TR" sz="1200" dirty="0" smtClean="0"/>
              <a:t>………………………………………………………………………...46</a:t>
            </a:r>
            <a:endParaRPr lang="tr-TR" sz="1200" dirty="0"/>
          </a:p>
          <a:p>
            <a:r>
              <a:rPr lang="tr-TR" sz="1200" dirty="0" smtClean="0"/>
              <a:t>3.10  SINAV </a:t>
            </a:r>
            <a:r>
              <a:rPr lang="tr-TR" sz="1200" dirty="0"/>
              <a:t>TAKVİMİ</a:t>
            </a:r>
            <a:r>
              <a:rPr lang="tr-TR" sz="1200" dirty="0" smtClean="0"/>
              <a:t>…………………………………………………..………………………...48</a:t>
            </a:r>
            <a:endParaRPr lang="tr-TR" sz="1200" dirty="0"/>
          </a:p>
          <a:p>
            <a:r>
              <a:rPr lang="tr-TR" sz="1200" dirty="0" smtClean="0"/>
              <a:t>3.11  </a:t>
            </a:r>
            <a:r>
              <a:rPr lang="tr-TR" sz="1200" dirty="0"/>
              <a:t>KULÜPLER </a:t>
            </a:r>
            <a:r>
              <a:rPr lang="tr-TR" sz="1200" dirty="0" smtClean="0"/>
              <a:t>……………………………………...………………………………………….....49</a:t>
            </a:r>
            <a:endParaRPr lang="tr-TR" sz="1200" dirty="0"/>
          </a:p>
          <a:p>
            <a:r>
              <a:rPr lang="tr-TR" sz="1200" dirty="0" smtClean="0"/>
              <a:t>3.12  DAVRANIŞ </a:t>
            </a:r>
            <a:r>
              <a:rPr lang="tr-TR" sz="1200" dirty="0"/>
              <a:t>DEĞERLENDİRME BİLGİLERİ</a:t>
            </a:r>
            <a:r>
              <a:rPr lang="tr-TR" sz="1200" dirty="0" smtClean="0"/>
              <a:t>……………….…………..……….50</a:t>
            </a:r>
            <a:endParaRPr lang="tr-TR" sz="1200" dirty="0"/>
          </a:p>
          <a:p>
            <a:r>
              <a:rPr lang="tr-TR" sz="1200" dirty="0" smtClean="0"/>
              <a:t>3.13  DEVAM </a:t>
            </a:r>
            <a:r>
              <a:rPr lang="tr-TR" sz="1200" dirty="0"/>
              <a:t>DEVAMSIZLIK BİLGİLERİ</a:t>
            </a:r>
            <a:r>
              <a:rPr lang="tr-TR" sz="1200" dirty="0" smtClean="0"/>
              <a:t>………………………………...……………...55</a:t>
            </a:r>
            <a:endParaRPr lang="tr-TR" sz="1200" dirty="0"/>
          </a:p>
          <a:p>
            <a:r>
              <a:rPr lang="tr-TR" sz="1200" dirty="0" smtClean="0"/>
              <a:t>3.14  OKUL </a:t>
            </a:r>
            <a:r>
              <a:rPr lang="tr-TR" sz="1200" dirty="0"/>
              <a:t>ARAÇ GEREÇLERİN KULLANIMI</a:t>
            </a:r>
            <a:r>
              <a:rPr lang="tr-TR" sz="1200" dirty="0" smtClean="0"/>
              <a:t>……………….……………………...57</a:t>
            </a:r>
            <a:endParaRPr lang="tr-TR" sz="1200" dirty="0"/>
          </a:p>
          <a:p>
            <a:r>
              <a:rPr lang="tr-TR" sz="1200" dirty="0" smtClean="0"/>
              <a:t>3.15   KAYIP </a:t>
            </a:r>
            <a:r>
              <a:rPr lang="tr-TR" sz="1200" dirty="0"/>
              <a:t>EŞYALARIN DURUMU</a:t>
            </a:r>
            <a:r>
              <a:rPr lang="tr-TR" sz="1200" dirty="0" smtClean="0"/>
              <a:t>……………………………….…………………....…58</a:t>
            </a:r>
            <a:endParaRPr lang="tr-TR" sz="1200" dirty="0"/>
          </a:p>
          <a:p>
            <a:r>
              <a:rPr lang="tr-TR" sz="1200" dirty="0" smtClean="0"/>
              <a:t>3.16  SİVİL </a:t>
            </a:r>
            <a:r>
              <a:rPr lang="tr-TR" sz="1200" dirty="0"/>
              <a:t>SAVUNMA ÇALIŞMALARI</a:t>
            </a:r>
            <a:r>
              <a:rPr lang="tr-TR" sz="1200" dirty="0" smtClean="0"/>
              <a:t>……………………………………………….…..59</a:t>
            </a:r>
            <a:endParaRPr lang="tr-TR" sz="1200" dirty="0"/>
          </a:p>
          <a:p>
            <a:r>
              <a:rPr lang="tr-TR" sz="1200" dirty="0"/>
              <a:t> </a:t>
            </a:r>
          </a:p>
          <a:p>
            <a:r>
              <a:rPr lang="tr-TR" sz="1200" b="1" dirty="0"/>
              <a:t>BÖLÜM 4 </a:t>
            </a:r>
            <a:endParaRPr lang="tr-TR" sz="1200" dirty="0"/>
          </a:p>
          <a:p>
            <a:r>
              <a:rPr lang="tr-TR" sz="1200" b="1" dirty="0" smtClean="0"/>
              <a:t>4.    ÖĞRENCİ </a:t>
            </a:r>
            <a:r>
              <a:rPr lang="tr-TR" sz="1200" b="1" dirty="0"/>
              <a:t>ETKİNLİKLERİ</a:t>
            </a:r>
            <a:endParaRPr lang="tr-TR" sz="1200" dirty="0"/>
          </a:p>
          <a:p>
            <a:r>
              <a:rPr lang="tr-TR" sz="1200" dirty="0"/>
              <a:t> </a:t>
            </a:r>
          </a:p>
          <a:p>
            <a:r>
              <a:rPr lang="tr-TR" sz="1200" dirty="0"/>
              <a:t>4.1   SPOR ETKİNLİKLERİ</a:t>
            </a:r>
            <a:r>
              <a:rPr lang="tr-TR" sz="1200" dirty="0" smtClean="0"/>
              <a:t>…………………………………………………………………....…60</a:t>
            </a:r>
            <a:endParaRPr lang="tr-TR" sz="1200" dirty="0"/>
          </a:p>
          <a:p>
            <a:r>
              <a:rPr lang="tr-TR" sz="1200" dirty="0"/>
              <a:t>4.2   GEZİLER</a:t>
            </a:r>
            <a:r>
              <a:rPr lang="tr-TR" sz="1200" dirty="0" smtClean="0"/>
              <a:t>………………………………………………………….……………….……………....61</a:t>
            </a:r>
            <a:endParaRPr lang="tr-TR" sz="1200" dirty="0"/>
          </a:p>
          <a:p>
            <a:r>
              <a:rPr lang="tr-TR" sz="1200" dirty="0"/>
              <a:t>4.3   ÖĞRENCİ DUYURULARI</a:t>
            </a:r>
            <a:r>
              <a:rPr lang="tr-TR" sz="1200" dirty="0" smtClean="0"/>
              <a:t>…………………………………………………………………63</a:t>
            </a:r>
            <a:endParaRPr lang="tr-TR" sz="1200" dirty="0"/>
          </a:p>
        </p:txBody>
      </p:sp>
      <p:sp>
        <p:nvSpPr>
          <p:cNvPr id="3" name="2 Slayt Numarası Yer Tutucusu"/>
          <p:cNvSpPr>
            <a:spLocks noGrp="1"/>
          </p:cNvSpPr>
          <p:nvPr>
            <p:ph type="sldNum" sz="quarter" idx="12"/>
          </p:nvPr>
        </p:nvSpPr>
        <p:spPr/>
        <p:txBody>
          <a:bodyPr/>
          <a:lstStyle/>
          <a:p>
            <a:fld id="{7370D358-5A90-4626-AB58-5274E0ED5986}" type="slidenum">
              <a:rPr lang="tr-TR" smtClean="0"/>
              <a:pPr/>
              <a:t>4</a:t>
            </a:fld>
            <a:endParaRPr lang="tr-TR"/>
          </a:p>
        </p:txBody>
      </p:sp>
    </p:spTree>
    <p:extLst>
      <p:ext uri="{BB962C8B-B14F-4D97-AF65-F5344CB8AC3E}">
        <p14:creationId xmlns:p14="http://schemas.microsoft.com/office/powerpoint/2010/main" val="1303295778"/>
      </p:ext>
    </p:extLst>
  </p:cSld>
  <p:clrMapOvr>
    <a:masterClrMapping/>
  </p:clrMapOvr>
  <p:transition spd="slow" advTm="5000">
    <p:wedge/>
    <p:sndAc>
      <p:stSnd>
        <p:snd r:embed="rId2" name="laser.wav"/>
      </p:stSnd>
    </p:sndAc>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23528" y="1340768"/>
            <a:ext cx="8568952" cy="4462760"/>
          </a:xfrm>
          <a:prstGeom prst="rect">
            <a:avLst/>
          </a:prstGeom>
        </p:spPr>
        <p:txBody>
          <a:bodyPr wrap="square">
            <a:spAutoFit/>
          </a:bodyPr>
          <a:lstStyle/>
          <a:p>
            <a:r>
              <a:rPr lang="tr-TR" sz="1400" dirty="0"/>
              <a:t>Öğrenci başarısını belirlemek amacıyla hazırlanan ölçme araçlarında; sadece bilginin ölçülmesine değil, anlama-kavrama, uygulama, analiz, sentez ve değerlendirme düzeyinde edindikleri davranışların da ölçülmesine ağırlık verilir.</a:t>
            </a:r>
          </a:p>
          <a:p>
            <a:r>
              <a:rPr lang="tr-TR" sz="1400" dirty="0"/>
              <a:t>Öğrenci başarısının ölçülmesinde kullanılan ölçme araçlarının; geçerlilik, güvenilirlik, objektiflik, </a:t>
            </a:r>
            <a:r>
              <a:rPr lang="tr-TR" sz="1400" dirty="0" err="1"/>
              <a:t>örnekleyicilik</a:t>
            </a:r>
            <a:r>
              <a:rPr lang="tr-TR" sz="1400" dirty="0"/>
              <a:t>, kullanışlılık ve ayırt edicilik özelliklerine sahip olması gereklidir.</a:t>
            </a:r>
          </a:p>
          <a:p>
            <a:r>
              <a:rPr lang="tr-TR" sz="1400" dirty="0"/>
              <a:t>Ölçme - Değerlendirmede; az sorulu - uzun cevaplı veya çok sorulu - kısa cevaplı yazılı yoklamalar, test uygulamaları ( çoktan seçmeli, tamamlamalı, eşleştirmeli ), sözlü yoklamalar, gözlemler, hazırlık ve alıştırma çalışmaları, ödevler, projeler ve benzeri yöntemlere başvurulur</a:t>
            </a:r>
            <a:r>
              <a:rPr lang="tr-TR" sz="1400" dirty="0" smtClean="0"/>
              <a:t>.</a:t>
            </a:r>
          </a:p>
          <a:p>
            <a:r>
              <a:rPr lang="tr-TR" sz="1400" dirty="0"/>
              <a:t>Turgutlu </a:t>
            </a:r>
            <a:r>
              <a:rPr lang="tr-TR" sz="1400" dirty="0" err="1"/>
              <a:t>lisesi</a:t>
            </a:r>
            <a:r>
              <a:rPr lang="tr-TR" sz="1400" b="1" dirty="0" err="1" smtClean="0"/>
              <a:t>’de</a:t>
            </a:r>
            <a:r>
              <a:rPr lang="tr-TR" sz="1400" b="1" dirty="0" smtClean="0"/>
              <a:t>;</a:t>
            </a:r>
          </a:p>
          <a:p>
            <a:r>
              <a:rPr lang="tr-TR" sz="1400" b="1" dirty="0" smtClean="0"/>
              <a:t>Milli </a:t>
            </a:r>
            <a:r>
              <a:rPr lang="tr-TR" sz="1400" b="1" dirty="0"/>
              <a:t>Eğitim Bakanlığı Orta Öğretim Kurumları </a:t>
            </a:r>
            <a:r>
              <a:rPr lang="tr-TR" sz="1400" b="1" dirty="0" smtClean="0"/>
              <a:t>Yönetmeliği </a:t>
            </a:r>
            <a:r>
              <a:rPr lang="tr-TR" sz="1400" b="1" dirty="0"/>
              <a:t>hükümlerine göre aşağıdaki uygulamalar yapılır:</a:t>
            </a:r>
          </a:p>
          <a:p>
            <a:r>
              <a:rPr lang="tr-TR" sz="1400" dirty="0"/>
              <a:t>Orta Öğretim </a:t>
            </a:r>
            <a:r>
              <a:rPr lang="tr-TR" sz="1400" dirty="0" smtClean="0"/>
              <a:t>Düzeyinde</a:t>
            </a:r>
          </a:p>
          <a:p>
            <a:endParaRPr lang="tr-TR" sz="1400" dirty="0"/>
          </a:p>
          <a:p>
            <a:pPr algn="ctr"/>
            <a:r>
              <a:rPr lang="tr-TR" sz="1400" b="1" dirty="0"/>
              <a:t>Not Düzeni</a:t>
            </a:r>
            <a:endParaRPr lang="tr-TR" sz="1400" dirty="0"/>
          </a:p>
          <a:p>
            <a:r>
              <a:rPr lang="tr-TR" sz="1400" dirty="0"/>
              <a:t>Öğrenci başarılarının değerlendirilmesinde </a:t>
            </a:r>
            <a:r>
              <a:rPr lang="tr-TR" sz="1400" dirty="0" smtClean="0"/>
              <a:t>«100 </a:t>
            </a:r>
            <a:r>
              <a:rPr lang="tr-TR" sz="1400" dirty="0" err="1" smtClean="0"/>
              <a:t>lü</a:t>
            </a:r>
            <a:r>
              <a:rPr lang="tr-TR" sz="1400" dirty="0" smtClean="0"/>
              <a:t> puan sistemi" </a:t>
            </a:r>
            <a:r>
              <a:rPr lang="tr-TR" sz="1400" dirty="0"/>
              <a:t>kullanılır. Öğrenci başarısı </a:t>
            </a:r>
            <a:r>
              <a:rPr lang="tr-TR" sz="1400" dirty="0" smtClean="0"/>
              <a:t>49 puan altı</a:t>
            </a:r>
            <a:r>
              <a:rPr lang="tr-TR" sz="1400" smtClean="0"/>
              <a:t>, </a:t>
            </a:r>
            <a:r>
              <a:rPr lang="tr-TR" sz="1400" smtClean="0"/>
              <a:t>başarısızlığı </a:t>
            </a:r>
            <a:r>
              <a:rPr lang="tr-TR" sz="1400" dirty="0" smtClean="0"/>
              <a:t>50 ve üzeri  </a:t>
            </a:r>
            <a:r>
              <a:rPr lang="tr-TR" sz="1400" dirty="0"/>
              <a:t>ise </a:t>
            </a:r>
            <a:r>
              <a:rPr lang="tr-TR" sz="1400" dirty="0" smtClean="0"/>
              <a:t>dersi geçebileceğini gösterir.</a:t>
            </a:r>
            <a:endParaRPr lang="tr-TR" sz="1400" dirty="0"/>
          </a:p>
          <a:p>
            <a:r>
              <a:rPr lang="tr-TR" sz="1400" dirty="0"/>
              <a:t>Bütün sınavlar ile ödev ve projeler 100 tam puan üzerinden değerlendirilir. Bu değerlendirme sonuçları, öğretmen not defteri ile not çizelgelerine puan olarak yazılır. Bir dersin dönem sonu notu ise, o dersten alınan puanların aritmetik ortalamasına göre </a:t>
            </a:r>
            <a:r>
              <a:rPr lang="tr-TR" sz="1400" dirty="0" smtClean="0"/>
              <a:t>puan verilir.</a:t>
            </a:r>
            <a:endParaRPr lang="tr-TR" sz="1400" dirty="0"/>
          </a:p>
          <a:p>
            <a:endParaRPr lang="tr-TR" dirty="0"/>
          </a:p>
        </p:txBody>
      </p:sp>
      <p:sp>
        <p:nvSpPr>
          <p:cNvPr id="3" name="2 Slayt Numarası Yer Tutucusu"/>
          <p:cNvSpPr>
            <a:spLocks noGrp="1"/>
          </p:cNvSpPr>
          <p:nvPr>
            <p:ph type="sldNum" sz="quarter" idx="12"/>
          </p:nvPr>
        </p:nvSpPr>
        <p:spPr/>
        <p:txBody>
          <a:bodyPr/>
          <a:lstStyle/>
          <a:p>
            <a:fld id="{7370D358-5A90-4626-AB58-5274E0ED5986}" type="slidenum">
              <a:rPr lang="tr-TR" smtClean="0"/>
              <a:pPr/>
              <a:t>40</a:t>
            </a:fld>
            <a:endParaRPr lang="tr-TR"/>
          </a:p>
        </p:txBody>
      </p:sp>
    </p:spTree>
    <p:extLst>
      <p:ext uri="{BB962C8B-B14F-4D97-AF65-F5344CB8AC3E}">
        <p14:creationId xmlns:p14="http://schemas.microsoft.com/office/powerpoint/2010/main" val="3231102166"/>
      </p:ext>
    </p:extLst>
  </p:cSld>
  <p:clrMapOvr>
    <a:masterClrMapping/>
  </p:clrMapOvr>
  <p:transition spd="slow" advTm="5000">
    <p:wedge/>
    <p:sndAc>
      <p:stSnd>
        <p:snd r:embed="rId2" name="laser.wav"/>
      </p:stSnd>
    </p:sndAc>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23528" y="908720"/>
            <a:ext cx="8424936" cy="4893647"/>
          </a:xfrm>
          <a:prstGeom prst="rect">
            <a:avLst/>
          </a:prstGeom>
        </p:spPr>
        <p:txBody>
          <a:bodyPr wrap="square">
            <a:spAutoFit/>
          </a:bodyPr>
          <a:lstStyle/>
          <a:p>
            <a:r>
              <a:rPr lang="tr-TR" sz="1400" dirty="0"/>
              <a:t>Puanların not değeri ve derecesi aşağıdaki gibidir</a:t>
            </a:r>
            <a:r>
              <a:rPr lang="tr-TR" sz="1400" dirty="0" smtClean="0"/>
              <a:t>:</a:t>
            </a:r>
          </a:p>
          <a:p>
            <a:endParaRPr lang="tr-TR" sz="1400" dirty="0"/>
          </a:p>
          <a:p>
            <a:r>
              <a:rPr lang="tr-TR" sz="1400" b="1" dirty="0"/>
              <a:t>Derece		Puanlama</a:t>
            </a:r>
            <a:endParaRPr lang="tr-TR" sz="1400" dirty="0"/>
          </a:p>
          <a:p>
            <a:r>
              <a:rPr lang="tr-TR" sz="1400" dirty="0"/>
              <a:t>Pekiyi		85-100</a:t>
            </a:r>
          </a:p>
          <a:p>
            <a:r>
              <a:rPr lang="tr-TR" sz="1400" dirty="0"/>
              <a:t>İyi		</a:t>
            </a:r>
            <a:r>
              <a:rPr lang="tr-TR" sz="1400" dirty="0" smtClean="0"/>
              <a:t>70-84,99</a:t>
            </a:r>
            <a:endParaRPr lang="tr-TR" sz="1400" dirty="0"/>
          </a:p>
          <a:p>
            <a:r>
              <a:rPr lang="tr-TR" sz="1400" dirty="0"/>
              <a:t>Orta		</a:t>
            </a:r>
            <a:r>
              <a:rPr lang="tr-TR" sz="1400" dirty="0" smtClean="0"/>
              <a:t>60-69,99</a:t>
            </a:r>
            <a:endParaRPr lang="tr-TR" sz="1400" dirty="0"/>
          </a:p>
          <a:p>
            <a:r>
              <a:rPr lang="tr-TR" sz="1400" dirty="0"/>
              <a:t>Geçer		</a:t>
            </a:r>
            <a:r>
              <a:rPr lang="tr-TR" sz="1400" dirty="0" smtClean="0"/>
              <a:t>50-59,99</a:t>
            </a:r>
            <a:endParaRPr lang="tr-TR" sz="1400" dirty="0"/>
          </a:p>
          <a:p>
            <a:r>
              <a:rPr lang="tr-TR" sz="1400" dirty="0"/>
              <a:t>Geçmez		</a:t>
            </a:r>
            <a:r>
              <a:rPr lang="tr-TR" sz="1400" dirty="0" smtClean="0"/>
              <a:t>0-49,99</a:t>
            </a:r>
            <a:endParaRPr lang="tr-TR" sz="1400" dirty="0"/>
          </a:p>
          <a:p>
            <a:r>
              <a:rPr lang="tr-TR" sz="1400" dirty="0" smtClean="0"/>
              <a:t>Puanların </a:t>
            </a:r>
            <a:r>
              <a:rPr lang="tr-TR" sz="1400" dirty="0"/>
              <a:t>aritmetik ortalaması alınırken yarım ve yarımdan büyük kesirler tama yükseltilir. Yarımdan küçük kesirler dikkate alınmaz</a:t>
            </a:r>
            <a:r>
              <a:rPr lang="tr-TR" sz="1400" dirty="0" smtClean="0"/>
              <a:t>.</a:t>
            </a:r>
          </a:p>
          <a:p>
            <a:r>
              <a:rPr lang="tr-TR" sz="1400" b="1" dirty="0"/>
              <a:t>Yazılı ve Uygulamalı Sınavlar</a:t>
            </a:r>
            <a:endParaRPr lang="tr-TR" sz="1400" dirty="0"/>
          </a:p>
          <a:p>
            <a:r>
              <a:rPr lang="tr-TR" sz="1400" dirty="0"/>
              <a:t>Bir dönemde yapılacak yazılı ve uygulamalı sınavların sayısı, haftalık ders saati sayısı üç ve daha çok olan dersler için üçten az, bir ve iki saat olan dersler için ikiden az olamaz.</a:t>
            </a:r>
          </a:p>
          <a:p>
            <a:r>
              <a:rPr lang="tr-TR" sz="1400" b="1" dirty="0"/>
              <a:t>Yazılı Sınav Sonuçlarının Değerlendirilmesi</a:t>
            </a:r>
            <a:endParaRPr lang="tr-TR" sz="1400" dirty="0"/>
          </a:p>
          <a:p>
            <a:r>
              <a:rPr lang="tr-TR" sz="1400" dirty="0"/>
              <a:t>Ölçme sonuçları, yalnız not vermek veya eksilik aramak için değil, eğitim-öğretim amaçlarına ne ölçüde ulaşıldığını tespit etmek; özellikle, işlenen konuların hangilerinde öğrencilerin başarılı olduklarını belirlemek, başarısız olunan konularda ne gibi tedbirler alınması gerektiğini ortaya çıkarmak amacı ile kullanılır.</a:t>
            </a:r>
          </a:p>
          <a:p>
            <a:r>
              <a:rPr lang="tr-TR" sz="1400" dirty="0"/>
              <a:t>Öğretmen, her sınav sonunda, özellikle yazılı sınavlardan sonra öğrencilerin hangi konularda ne derecede başarılı olduğunu belirler. Başarı oranı az ise, sebeplerini araştırır ve değerlendirir. Buna göre, ilgili konuları yeniden işlemek veya öğrencilere alıştırma çalışmaları yaptırmak gibi tedbirler alır.</a:t>
            </a:r>
          </a:p>
          <a:p>
            <a:endParaRPr lang="tr-TR" dirty="0"/>
          </a:p>
        </p:txBody>
      </p:sp>
      <p:sp>
        <p:nvSpPr>
          <p:cNvPr id="3" name="2 Slayt Numarası Yer Tutucusu"/>
          <p:cNvSpPr>
            <a:spLocks noGrp="1"/>
          </p:cNvSpPr>
          <p:nvPr>
            <p:ph type="sldNum" sz="quarter" idx="12"/>
          </p:nvPr>
        </p:nvSpPr>
        <p:spPr/>
        <p:txBody>
          <a:bodyPr/>
          <a:lstStyle/>
          <a:p>
            <a:fld id="{7370D358-5A90-4626-AB58-5274E0ED5986}" type="slidenum">
              <a:rPr lang="tr-TR" smtClean="0"/>
              <a:pPr/>
              <a:t>41</a:t>
            </a:fld>
            <a:endParaRPr lang="tr-TR"/>
          </a:p>
        </p:txBody>
      </p:sp>
    </p:spTree>
    <p:extLst>
      <p:ext uri="{BB962C8B-B14F-4D97-AF65-F5344CB8AC3E}">
        <p14:creationId xmlns:p14="http://schemas.microsoft.com/office/powerpoint/2010/main" val="1287017631"/>
      </p:ext>
    </p:extLst>
  </p:cSld>
  <p:clrMapOvr>
    <a:masterClrMapping/>
  </p:clrMapOvr>
  <p:transition spd="slow" advTm="5000">
    <p:wedge/>
    <p:sndAc>
      <p:stSnd>
        <p:snd r:embed="rId2" name="laser.wav"/>
      </p:stSnd>
    </p:sndAc>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23528" y="1052736"/>
            <a:ext cx="8496944" cy="5693866"/>
          </a:xfrm>
          <a:prstGeom prst="rect">
            <a:avLst/>
          </a:prstGeom>
        </p:spPr>
        <p:txBody>
          <a:bodyPr wrap="square">
            <a:spAutoFit/>
          </a:bodyPr>
          <a:lstStyle/>
          <a:p>
            <a:r>
              <a:rPr lang="tr-TR" sz="1400" b="1" dirty="0" smtClean="0"/>
              <a:t>Ortak  </a:t>
            </a:r>
            <a:r>
              <a:rPr lang="tr-TR" sz="1400" b="1" dirty="0"/>
              <a:t>Sınavlar</a:t>
            </a:r>
            <a:endParaRPr lang="tr-TR" sz="1400" dirty="0"/>
          </a:p>
          <a:p>
            <a:r>
              <a:rPr lang="tr-TR" sz="1400" dirty="0"/>
              <a:t>Okulda aynı programları okutan öğretmenlerin ortak değerlendirme yapabilmelerine imkân vermek üzere, </a:t>
            </a:r>
            <a:r>
              <a:rPr lang="tr-TR" sz="1400" dirty="0" smtClean="0"/>
              <a:t>haftalık ders saatine bakılmaksızın yazılı </a:t>
            </a:r>
            <a:r>
              <a:rPr lang="tr-TR" sz="1400" dirty="0"/>
              <a:t>sınavların en az </a:t>
            </a:r>
            <a:r>
              <a:rPr lang="tr-TR" sz="1400" dirty="0" smtClean="0"/>
              <a:t>ikisi</a:t>
            </a:r>
            <a:r>
              <a:rPr lang="tr-TR" sz="1400" dirty="0"/>
              <a:t>, birlikte düzenlenir. Bu ortak sınavlar, o dersi okutan zümre öğretmenleri tarafından, ortak sorular ve cevap anahtarı hazırlanarak yapılır. </a:t>
            </a:r>
          </a:p>
          <a:p>
            <a:endParaRPr lang="tr-TR" sz="1400" b="1" dirty="0" smtClean="0"/>
          </a:p>
          <a:p>
            <a:r>
              <a:rPr lang="tr-TR" sz="1400" b="1" dirty="0" smtClean="0"/>
              <a:t>Yazılı </a:t>
            </a:r>
            <a:r>
              <a:rPr lang="tr-TR" sz="1400" b="1" dirty="0"/>
              <a:t>Sınavların Niteliği ve Zamanı</a:t>
            </a:r>
            <a:endParaRPr lang="tr-TR" sz="1400" dirty="0"/>
          </a:p>
          <a:p>
            <a:r>
              <a:rPr lang="tr-TR" sz="1400" dirty="0"/>
              <a:t>Yazılı ve uygulamalı sınavların zamanı en az bir hafta önceden öğrenciye duyurulur. Bir sınıfta bir günde uygulanacak yazılı ve uygulamalı sınavların sayısı ikiyi geçemez. Yazılı sınavlar, genellikle çok sorulu ve kısa cevaplı ölçme araçlarıyla yapılır. Derslerin özelliklerine göre, gerektiğinde az sorulu ve uzun cevaplı ölçme araçlarına da başvurulabilir. Tekniğe uygun olarak hazırlamak ve bir dersten her dönemde birden fazla uygulamamak kaydıyla yazılı sınavlar test olarak yapılabilir.</a:t>
            </a:r>
          </a:p>
          <a:p>
            <a:r>
              <a:rPr lang="tr-TR" sz="1400" dirty="0"/>
              <a:t>Yazılı sınavların süresinin bir ders saatini aşmaması esastır.</a:t>
            </a:r>
          </a:p>
          <a:p>
            <a:endParaRPr lang="tr-TR" sz="1400" b="1" dirty="0" smtClean="0"/>
          </a:p>
          <a:p>
            <a:r>
              <a:rPr lang="tr-TR" sz="1400" b="1" dirty="0" smtClean="0"/>
              <a:t>Performans ve proje </a:t>
            </a:r>
            <a:endParaRPr lang="tr-TR" sz="1400" dirty="0"/>
          </a:p>
          <a:p>
            <a:r>
              <a:rPr lang="tr-TR" sz="1400" dirty="0"/>
              <a:t>Bir dönemde öğrencilere her dersten </a:t>
            </a:r>
            <a:r>
              <a:rPr lang="tr-TR" sz="1400" dirty="0" smtClean="0"/>
              <a:t>performans sınav </a:t>
            </a:r>
            <a:r>
              <a:rPr lang="tr-TR" sz="1400" dirty="0"/>
              <a:t>puanının verilmesi esastır. Dersin özelliğine göre ve imkanlar ölçüsünde daha çok </a:t>
            </a:r>
            <a:r>
              <a:rPr lang="tr-TR" sz="1400" dirty="0" smtClean="0"/>
              <a:t>sınıf içi performans puan </a:t>
            </a:r>
            <a:r>
              <a:rPr lang="tr-TR" sz="1400" dirty="0"/>
              <a:t>da verilebilir</a:t>
            </a:r>
            <a:r>
              <a:rPr lang="tr-TR" sz="1400" dirty="0" smtClean="0"/>
              <a:t>.</a:t>
            </a:r>
            <a:r>
              <a:rPr lang="tr-TR" sz="1400" dirty="0"/>
              <a:t> </a:t>
            </a:r>
            <a:r>
              <a:rPr lang="tr-TR" sz="1400" dirty="0" smtClean="0"/>
              <a:t>Sınıf içi performans  </a:t>
            </a:r>
            <a:r>
              <a:rPr lang="tr-TR" sz="1400" dirty="0"/>
              <a:t>sınav için başlı başına bir ders saati </a:t>
            </a:r>
            <a:r>
              <a:rPr lang="tr-TR" sz="1400" dirty="0" smtClean="0"/>
              <a:t>ayrılmaz, </a:t>
            </a:r>
            <a:r>
              <a:rPr lang="tr-TR" sz="1400" dirty="0"/>
              <a:t>eğitim çalışmalarındaki faaliyetleri, derse hazırlıkları, ders içindeki etkinlikleri ve dersle ilgili araştırma çalışmaları değerlendirilerek verilir ve öğrenciye anında bildirilir.</a:t>
            </a:r>
          </a:p>
          <a:p>
            <a:endParaRPr lang="tr-TR" sz="1400" b="1" dirty="0" smtClean="0"/>
          </a:p>
          <a:p>
            <a:r>
              <a:rPr lang="tr-TR" sz="1400" b="1" dirty="0" smtClean="0"/>
              <a:t>Sınav </a:t>
            </a:r>
            <a:r>
              <a:rPr lang="tr-TR" sz="1400" b="1" dirty="0"/>
              <a:t>Sonuçlarının Duyurulması</a:t>
            </a:r>
            <a:endParaRPr lang="tr-TR" sz="1400" dirty="0"/>
          </a:p>
          <a:p>
            <a:r>
              <a:rPr lang="tr-TR" sz="1400" dirty="0"/>
              <a:t>Öğretmenler, yaptıkları sınavların, verdikleri ödev ve projelerin sonuçlarını öğrencilere bildirirler. Yapılan başlıca ortak hataları ve eksiklikleri sınıfta açıklarlar.</a:t>
            </a:r>
          </a:p>
          <a:p>
            <a:r>
              <a:rPr lang="tr-TR" sz="1400" dirty="0"/>
              <a:t>Yazılı sınav, uygulama ve ödev sonuçları, yazılı sınavların yapıldığı tarihe ve ödevin, uygulamanın veya projenin teslim edildiği tarihe göre en çok on beş gün içinde öğrenciye duyurulur. Öğrencinin istemesi halinde, sınav kağıdı ders öğretmeni ile birlikte, bir defa daha incelenir</a:t>
            </a:r>
            <a:r>
              <a:rPr lang="tr-TR" sz="1400" dirty="0" smtClean="0"/>
              <a:t>.</a:t>
            </a:r>
            <a:endParaRPr lang="tr-TR" sz="1400" dirty="0"/>
          </a:p>
        </p:txBody>
      </p:sp>
      <p:sp>
        <p:nvSpPr>
          <p:cNvPr id="3" name="2 Slayt Numarası Yer Tutucusu"/>
          <p:cNvSpPr>
            <a:spLocks noGrp="1"/>
          </p:cNvSpPr>
          <p:nvPr>
            <p:ph type="sldNum" sz="quarter" idx="12"/>
          </p:nvPr>
        </p:nvSpPr>
        <p:spPr/>
        <p:txBody>
          <a:bodyPr/>
          <a:lstStyle/>
          <a:p>
            <a:fld id="{7370D358-5A90-4626-AB58-5274E0ED5986}" type="slidenum">
              <a:rPr lang="tr-TR" smtClean="0"/>
              <a:pPr/>
              <a:t>42</a:t>
            </a:fld>
            <a:endParaRPr lang="tr-TR"/>
          </a:p>
        </p:txBody>
      </p:sp>
    </p:spTree>
    <p:extLst>
      <p:ext uri="{BB962C8B-B14F-4D97-AF65-F5344CB8AC3E}">
        <p14:creationId xmlns:p14="http://schemas.microsoft.com/office/powerpoint/2010/main" val="4025572681"/>
      </p:ext>
    </p:extLst>
  </p:cSld>
  <p:clrMapOvr>
    <a:masterClrMapping/>
  </p:clrMapOvr>
  <p:transition spd="slow" advTm="5000">
    <p:wedge/>
    <p:sndAc>
      <p:stSnd>
        <p:snd r:embed="rId2" name="laser.wav"/>
      </p:stSnd>
    </p:sndAc>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83568" y="1628800"/>
            <a:ext cx="7848872" cy="3754874"/>
          </a:xfrm>
          <a:prstGeom prst="rect">
            <a:avLst/>
          </a:prstGeom>
        </p:spPr>
        <p:txBody>
          <a:bodyPr wrap="square">
            <a:spAutoFit/>
          </a:bodyPr>
          <a:lstStyle/>
          <a:p>
            <a:r>
              <a:rPr lang="tr-TR" sz="1400" b="1" dirty="0"/>
              <a:t>MEZUNİYET VE DİPLOMA </a:t>
            </a:r>
            <a:r>
              <a:rPr lang="tr-TR" sz="1400" b="1" dirty="0" smtClean="0"/>
              <a:t>İŞLEMLERİ</a:t>
            </a:r>
          </a:p>
          <a:p>
            <a:endParaRPr lang="tr-TR" sz="1400" b="1" dirty="0"/>
          </a:p>
          <a:p>
            <a:r>
              <a:rPr lang="tr-TR" sz="1400" dirty="0"/>
              <a:t>Okulu bitirenlere diploma verilir. Ancak mezun olup ortalama yükseltme sınavına girmek isteyenlerin diplomaları, bu sınavlar sonuçlandıktan sonra düzenlenir.</a:t>
            </a:r>
          </a:p>
          <a:p>
            <a:r>
              <a:rPr lang="tr-TR" sz="1400" dirty="0"/>
              <a:t>Diplomaların düzenlenmesinde ilgili mevzuat hükümlerine uyulur.</a:t>
            </a:r>
          </a:p>
          <a:p>
            <a:r>
              <a:rPr lang="tr-TR" sz="1400" dirty="0"/>
              <a:t>Öğrenim Belgesi Verilmesi </a:t>
            </a:r>
          </a:p>
          <a:p>
            <a:r>
              <a:rPr lang="tr-TR" sz="1400" dirty="0"/>
              <a:t>Diploma almaya hak kazanan her öğrenciye; kimliğini, diploma bilgilerini, okul öğrenimi boyunca aldığı dersleri, yıl sonu ders puanları ve notlarını gösteren öğrenim belgesi verilir.</a:t>
            </a:r>
          </a:p>
          <a:p>
            <a:r>
              <a:rPr lang="tr-TR" sz="1400" dirty="0"/>
              <a:t>Mezun olmadan okuldan ayrılanlara da öğrenim belgesi verilir. Bu belgede, sınıflara göre aldıkları derslere, yıl sonu ders puanları ve notlarına, ders yılı veya dönem sona ermeden ayrılanlara ayrıca o ders yılındaki derslere ait dönem puan ve notlarına yer verilir.</a:t>
            </a:r>
          </a:p>
          <a:p>
            <a:r>
              <a:rPr lang="tr-TR" sz="1400" dirty="0"/>
              <a:t>Ders kesiminde mezun olanlar ile yetiştirme programları sonunda mezun olanlar için derslerin, ders yılı sonunda mezun olabilecek durumda olmasına rağmen ortalama yükseltme sınavı ile sorumluluk sınavlarına girenler için bu sınav dönemleri diploma tarihi olarak yazılır</a:t>
            </a:r>
            <a:r>
              <a:rPr lang="tr-TR" sz="1400" dirty="0" smtClean="0"/>
              <a:t>.</a:t>
            </a:r>
          </a:p>
          <a:p>
            <a:endParaRPr lang="tr-TR" sz="1400" dirty="0" smtClean="0"/>
          </a:p>
          <a:p>
            <a:endParaRPr lang="tr-TR" sz="1400" dirty="0" smtClean="0"/>
          </a:p>
          <a:p>
            <a:endParaRPr lang="tr-TR" sz="1400" dirty="0"/>
          </a:p>
        </p:txBody>
      </p:sp>
      <p:sp>
        <p:nvSpPr>
          <p:cNvPr id="3" name="2 Slayt Numarası Yer Tutucusu"/>
          <p:cNvSpPr>
            <a:spLocks noGrp="1"/>
          </p:cNvSpPr>
          <p:nvPr>
            <p:ph type="sldNum" sz="quarter" idx="12"/>
          </p:nvPr>
        </p:nvSpPr>
        <p:spPr/>
        <p:txBody>
          <a:bodyPr/>
          <a:lstStyle/>
          <a:p>
            <a:fld id="{7370D358-5A90-4626-AB58-5274E0ED5986}" type="slidenum">
              <a:rPr lang="tr-TR" smtClean="0"/>
              <a:pPr/>
              <a:t>43</a:t>
            </a:fld>
            <a:endParaRPr lang="tr-TR"/>
          </a:p>
        </p:txBody>
      </p:sp>
    </p:spTree>
    <p:extLst>
      <p:ext uri="{BB962C8B-B14F-4D97-AF65-F5344CB8AC3E}">
        <p14:creationId xmlns:p14="http://schemas.microsoft.com/office/powerpoint/2010/main" val="104947568"/>
      </p:ext>
    </p:extLst>
  </p:cSld>
  <p:clrMapOvr>
    <a:masterClrMapping/>
  </p:clrMapOvr>
  <p:transition spd="slow" advTm="5000">
    <p:wedge/>
    <p:sndAc>
      <p:stSnd>
        <p:snd r:embed="rId2" name="laser.wav"/>
      </p:stSnd>
    </p:sndAc>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39552" y="980728"/>
            <a:ext cx="8208912" cy="5478423"/>
          </a:xfrm>
          <a:prstGeom prst="rect">
            <a:avLst/>
          </a:prstGeom>
        </p:spPr>
        <p:txBody>
          <a:bodyPr wrap="square">
            <a:spAutoFit/>
          </a:bodyPr>
          <a:lstStyle/>
          <a:p>
            <a:r>
              <a:rPr lang="tr-TR" sz="1400" b="1" dirty="0" smtClean="0"/>
              <a:t>SINIF TEKRARI VE ÖĞRENİM HAKKI</a:t>
            </a:r>
          </a:p>
          <a:p>
            <a:endParaRPr lang="tr-TR" sz="1400" dirty="0" smtClean="0"/>
          </a:p>
          <a:p>
            <a:r>
              <a:rPr lang="tr-TR" sz="1400" dirty="0" smtClean="0"/>
              <a:t>Özürleri nedeniyle okula devam edemeyen, okula devam ettikleri hâlde iki dönem notu alamayan öğrenciler ile ikinci dönem okula hiç devam etmeyen öğrenciler, o yıla ait öğrenim haklarını kullanmamış sayılır. Ancak öğrenim hakkının kullanılmamış sayılması hâli, orta öğretim süresince BİR öğretim yılı ile sınırlıdır. Öğrenim süresi içinde ikinci defa sınıf tekrarı durumuna düşen öğrencilerin öğretim yılı sonunda okulla ilişiği kesilir. Açık öğretim lisesine kayıtları yapılır.</a:t>
            </a:r>
          </a:p>
          <a:p>
            <a:endParaRPr lang="tr-TR" sz="1400" dirty="0" smtClean="0"/>
          </a:p>
          <a:p>
            <a:r>
              <a:rPr lang="tr-TR" sz="1400" dirty="0" smtClean="0"/>
              <a:t>Mezun </a:t>
            </a:r>
            <a:r>
              <a:rPr lang="tr-TR" sz="1400" dirty="0"/>
              <a:t>olamayan son sınıf öğrencilerinden sınıf tekrarı yapmış olanlar </a:t>
            </a:r>
            <a:r>
              <a:rPr lang="tr-TR" sz="1400" dirty="0" smtClean="0"/>
              <a:t> başarısız ders sayısına bakılmaksızın sınıfı tekrar edebilirler veya bir</a:t>
            </a:r>
            <a:r>
              <a:rPr lang="tr-TR" sz="1400" dirty="0"/>
              <a:t>, sınıf tekrarı yapmamış olanlar ise iki öğretim yılı daha başarısız oldukları derslerden sorumluluk sınavına girebilir. Bu sınavlar sonunda da başarısız olan öğrencilerin öğretim yılı sonunda okulla ilişiği kesilir. Açık öğretim lisesine kayıtları yapılır.</a:t>
            </a:r>
          </a:p>
          <a:p>
            <a:r>
              <a:rPr lang="tr-TR" sz="1400" dirty="0" smtClean="0"/>
              <a:t> </a:t>
            </a:r>
            <a:endParaRPr lang="tr-TR" sz="1400" dirty="0"/>
          </a:p>
          <a:p>
            <a:r>
              <a:rPr lang="tr-TR" sz="1400" dirty="0"/>
              <a:t>Bir ders yılında özürsüz olarak </a:t>
            </a:r>
            <a:r>
              <a:rPr lang="tr-TR" sz="1400" dirty="0" smtClean="0"/>
              <a:t>10 </a:t>
            </a:r>
            <a:r>
              <a:rPr lang="tr-TR" sz="1400" dirty="0"/>
              <a:t>gün okula devam etmeyen öğrenciler notları ne olursa olsun başarısız sayılır. Bunlardan öğrenim hakkı bulunanlar; takip eden öğretim yılında okula devam ettirilir, bulunmayanların ise okulla ilişikleri kesilir. Başarısız sayılan veya okulu ile ilişkisi kesilen öğrencilerin durumları velisine iadeli taahhütlü posta ile bildirilir.</a:t>
            </a:r>
          </a:p>
          <a:p>
            <a:r>
              <a:rPr lang="tr-TR" sz="1400" dirty="0"/>
              <a:t>Evli olanların kayıtları yapılmaz. Öğrenci iken evlenenlerin kayıtları silinerek okulla ilişkileri kesilir.</a:t>
            </a:r>
          </a:p>
          <a:p>
            <a:endParaRPr lang="tr-TR" sz="1400" b="1" dirty="0" smtClean="0"/>
          </a:p>
          <a:p>
            <a:r>
              <a:rPr lang="tr-TR" sz="1400" b="1" dirty="0" smtClean="0"/>
              <a:t>ÖĞRENCİ </a:t>
            </a:r>
            <a:r>
              <a:rPr lang="tr-TR" sz="1400" b="1" dirty="0"/>
              <a:t>OTURMA </a:t>
            </a:r>
            <a:r>
              <a:rPr lang="tr-TR" sz="1400" b="1" dirty="0" smtClean="0"/>
              <a:t>PLANLARI</a:t>
            </a:r>
          </a:p>
          <a:p>
            <a:endParaRPr lang="tr-TR" sz="1400" dirty="0"/>
          </a:p>
          <a:p>
            <a:r>
              <a:rPr lang="tr-TR" sz="1400" dirty="0"/>
              <a:t>Her eğitim öğretim yılının başında, okul idaresi tarafından belirlenen sınıf rehber öğretmeni tarafından sınıfın atmosferi, öğrencilerin nitelikleri , sınıfın fiziki koşulları ve iç dinamikleri göz önüne alınarak sınıf oturma planı şablonu kullanılarak hazırlanır</a:t>
            </a:r>
            <a:r>
              <a:rPr lang="tr-TR" sz="1400" dirty="0" smtClean="0"/>
              <a:t>.</a:t>
            </a:r>
          </a:p>
          <a:p>
            <a:endParaRPr lang="tr-TR" sz="1400" dirty="0"/>
          </a:p>
        </p:txBody>
      </p:sp>
      <p:sp>
        <p:nvSpPr>
          <p:cNvPr id="3" name="2 Slayt Numarası Yer Tutucusu"/>
          <p:cNvSpPr>
            <a:spLocks noGrp="1"/>
          </p:cNvSpPr>
          <p:nvPr>
            <p:ph type="sldNum" sz="quarter" idx="12"/>
          </p:nvPr>
        </p:nvSpPr>
        <p:spPr/>
        <p:txBody>
          <a:bodyPr/>
          <a:lstStyle/>
          <a:p>
            <a:fld id="{7370D358-5A90-4626-AB58-5274E0ED5986}" type="slidenum">
              <a:rPr lang="tr-TR" smtClean="0"/>
              <a:pPr/>
              <a:t>44</a:t>
            </a:fld>
            <a:endParaRPr lang="tr-TR"/>
          </a:p>
        </p:txBody>
      </p:sp>
    </p:spTree>
    <p:extLst>
      <p:ext uri="{BB962C8B-B14F-4D97-AF65-F5344CB8AC3E}">
        <p14:creationId xmlns:p14="http://schemas.microsoft.com/office/powerpoint/2010/main" val="1954719931"/>
      </p:ext>
    </p:extLst>
  </p:cSld>
  <p:clrMapOvr>
    <a:masterClrMapping/>
  </p:clrMapOvr>
  <p:transition spd="slow" advTm="5000">
    <p:wedge/>
    <p:sndAc>
      <p:stSnd>
        <p:snd r:embed="rId2" name="laser.wav"/>
      </p:stSnd>
    </p:sndAc>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979712" y="0"/>
            <a:ext cx="889365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tab pos="1327150" algn="l"/>
              </a:tabLst>
            </a:pPr>
            <a:r>
              <a:rPr kumimoji="0" lang="tr-TR" sz="1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HAFTALIK DERS ÇİZELGESİ</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4" name="3 Tablo"/>
          <p:cNvGraphicFramePr>
            <a:graphicFrameLocks noGrp="1"/>
          </p:cNvGraphicFramePr>
          <p:nvPr>
            <p:extLst>
              <p:ext uri="{D42A27DB-BD31-4B8C-83A1-F6EECF244321}">
                <p14:modId xmlns:p14="http://schemas.microsoft.com/office/powerpoint/2010/main" val="2087503766"/>
              </p:ext>
            </p:extLst>
          </p:nvPr>
        </p:nvGraphicFramePr>
        <p:xfrm>
          <a:off x="214280" y="500043"/>
          <a:ext cx="8643999" cy="6215101"/>
        </p:xfrm>
        <a:graphic>
          <a:graphicData uri="http://schemas.openxmlformats.org/drawingml/2006/table">
            <a:tbl>
              <a:tblPr/>
              <a:tblGrid>
                <a:gridCol w="2778779"/>
                <a:gridCol w="2778779"/>
                <a:gridCol w="748799"/>
                <a:gridCol w="814404"/>
                <a:gridCol w="814404"/>
                <a:gridCol w="708834"/>
              </a:tblGrid>
              <a:tr h="240273">
                <a:tc gridSpan="6">
                  <a:txBody>
                    <a:bodyPr/>
                    <a:lstStyle/>
                    <a:p>
                      <a:pPr algn="ctr">
                        <a:spcAft>
                          <a:spcPts val="0"/>
                        </a:spcAft>
                      </a:pPr>
                      <a:r>
                        <a:rPr lang="tr-TR" sz="500" b="1" dirty="0">
                          <a:latin typeface="Times New Roman"/>
                          <a:ea typeface="Times New Roman"/>
                          <a:cs typeface="Times New Roman"/>
                        </a:rPr>
                        <a:t>GENEL LİSE</a:t>
                      </a:r>
                    </a:p>
                    <a:p>
                      <a:pPr algn="ctr">
                        <a:spcAft>
                          <a:spcPts val="0"/>
                        </a:spcAft>
                      </a:pPr>
                      <a:r>
                        <a:rPr lang="tr-TR" sz="500" b="0" dirty="0">
                          <a:latin typeface="Calibri"/>
                          <a:ea typeface="Calibri"/>
                          <a:cs typeface="Times New Roman"/>
                        </a:rPr>
                        <a:t>HAFTALIK DERS ÇİZELGESİ</a:t>
                      </a:r>
                      <a:endParaRPr lang="tr-TR" sz="500" b="1" dirty="0">
                        <a:latin typeface="Calibri"/>
                        <a:ea typeface="Calibri"/>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51713">
                <a:tc>
                  <a:txBody>
                    <a:bodyPr/>
                    <a:lstStyle/>
                    <a:p>
                      <a:pPr algn="ctr">
                        <a:spcAft>
                          <a:spcPts val="0"/>
                        </a:spcAft>
                      </a:pPr>
                      <a:r>
                        <a:rPr lang="tr-TR" sz="500" b="1">
                          <a:latin typeface="Times New Roman"/>
                          <a:ea typeface="Times New Roman"/>
                          <a:cs typeface="Times New Roman"/>
                        </a:rPr>
                        <a:t>DERS KATEGORİLERİ</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a:spcAft>
                          <a:spcPts val="0"/>
                        </a:spcAft>
                      </a:pPr>
                      <a:r>
                        <a:rPr lang="tr-TR" sz="500" b="1">
                          <a:latin typeface="Times New Roman"/>
                          <a:ea typeface="Times New Roman"/>
                          <a:cs typeface="Times New Roman"/>
                        </a:rPr>
                        <a:t>DERSLER</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a:spcAft>
                          <a:spcPts val="0"/>
                        </a:spcAft>
                      </a:pPr>
                      <a:r>
                        <a:rPr lang="tr-TR" sz="500" b="1">
                          <a:latin typeface="Times New Roman"/>
                          <a:ea typeface="Times New Roman"/>
                          <a:cs typeface="Times New Roman"/>
                        </a:rPr>
                        <a:t>9. </a:t>
                      </a:r>
                      <a:endParaRPr lang="tr-TR" sz="600">
                        <a:latin typeface="Times New Roman"/>
                        <a:ea typeface="Times New Roman"/>
                        <a:cs typeface="Times New Roman"/>
                      </a:endParaRPr>
                    </a:p>
                    <a:p>
                      <a:pPr algn="ctr">
                        <a:spcAft>
                          <a:spcPts val="0"/>
                        </a:spcAft>
                      </a:pPr>
                      <a:r>
                        <a:rPr lang="tr-TR" sz="500" b="1">
                          <a:latin typeface="Times New Roman"/>
                          <a:ea typeface="Times New Roman"/>
                          <a:cs typeface="Times New Roman"/>
                        </a:rPr>
                        <a:t>SINIF</a:t>
                      </a:r>
                      <a:endParaRPr lang="tr-TR" sz="600">
                        <a:latin typeface="Times New Roman"/>
                        <a:ea typeface="Times New Roman"/>
                        <a:cs typeface="Times New Roman"/>
                      </a:endParaRPr>
                    </a:p>
                  </a:txBody>
                  <a:tcPr marL="21861" marR="21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a:spcAft>
                          <a:spcPts val="0"/>
                        </a:spcAft>
                      </a:pPr>
                      <a:r>
                        <a:rPr lang="tr-TR" sz="500" b="1">
                          <a:latin typeface="Times New Roman"/>
                          <a:ea typeface="Times New Roman"/>
                          <a:cs typeface="Times New Roman"/>
                        </a:rPr>
                        <a:t>10. </a:t>
                      </a:r>
                      <a:endParaRPr lang="tr-TR" sz="600">
                        <a:latin typeface="Times New Roman"/>
                        <a:ea typeface="Times New Roman"/>
                        <a:cs typeface="Times New Roman"/>
                      </a:endParaRPr>
                    </a:p>
                    <a:p>
                      <a:pPr algn="ctr">
                        <a:spcAft>
                          <a:spcPts val="0"/>
                        </a:spcAft>
                      </a:pPr>
                      <a:r>
                        <a:rPr lang="tr-TR" sz="500" b="1">
                          <a:latin typeface="Times New Roman"/>
                          <a:ea typeface="Times New Roman"/>
                          <a:cs typeface="Times New Roman"/>
                        </a:rPr>
                        <a:t>SINIF</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a:spcAft>
                          <a:spcPts val="0"/>
                        </a:spcAft>
                      </a:pPr>
                      <a:r>
                        <a:rPr lang="tr-TR" sz="500" b="1">
                          <a:latin typeface="Times New Roman"/>
                          <a:ea typeface="Times New Roman"/>
                          <a:cs typeface="Times New Roman"/>
                        </a:rPr>
                        <a:t>11. </a:t>
                      </a:r>
                      <a:endParaRPr lang="tr-TR" sz="600">
                        <a:latin typeface="Times New Roman"/>
                        <a:ea typeface="Times New Roman"/>
                        <a:cs typeface="Times New Roman"/>
                      </a:endParaRPr>
                    </a:p>
                    <a:p>
                      <a:pPr algn="ctr">
                        <a:spcAft>
                          <a:spcPts val="0"/>
                        </a:spcAft>
                      </a:pPr>
                      <a:r>
                        <a:rPr lang="tr-TR" sz="500" b="1">
                          <a:latin typeface="Times New Roman"/>
                          <a:ea typeface="Times New Roman"/>
                          <a:cs typeface="Times New Roman"/>
                        </a:rPr>
                        <a:t>SINIF</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a:spcAft>
                          <a:spcPts val="0"/>
                        </a:spcAft>
                      </a:pPr>
                      <a:r>
                        <a:rPr lang="tr-TR" sz="500" b="1">
                          <a:latin typeface="Times New Roman"/>
                          <a:ea typeface="Times New Roman"/>
                          <a:cs typeface="Times New Roman"/>
                        </a:rPr>
                        <a:t>12. </a:t>
                      </a:r>
                      <a:endParaRPr lang="tr-TR" sz="600">
                        <a:latin typeface="Times New Roman"/>
                        <a:ea typeface="Times New Roman"/>
                        <a:cs typeface="Times New Roman"/>
                      </a:endParaRPr>
                    </a:p>
                    <a:p>
                      <a:pPr algn="ctr">
                        <a:spcAft>
                          <a:spcPts val="0"/>
                        </a:spcAft>
                      </a:pPr>
                      <a:r>
                        <a:rPr lang="tr-TR" sz="500" b="1">
                          <a:latin typeface="Times New Roman"/>
                          <a:ea typeface="Times New Roman"/>
                          <a:cs typeface="Times New Roman"/>
                        </a:rPr>
                        <a:t>SINIF</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r>
              <a:tr h="135391">
                <a:tc rowSpan="18">
                  <a:txBody>
                    <a:bodyPr/>
                    <a:lstStyle/>
                    <a:p>
                      <a:pPr marL="71755" marR="71755" algn="ctr">
                        <a:spcAft>
                          <a:spcPts val="0"/>
                        </a:spcAft>
                      </a:pPr>
                      <a:r>
                        <a:rPr lang="tr-TR" sz="500" b="1" dirty="0">
                          <a:latin typeface="Times New Roman"/>
                          <a:ea typeface="Times New Roman"/>
                          <a:cs typeface="Times New Roman"/>
                        </a:rPr>
                        <a:t>ORTAK DERSLER</a:t>
                      </a:r>
                      <a:endParaRPr lang="tr-TR" sz="600" dirty="0">
                        <a:latin typeface="Times New Roman"/>
                        <a:ea typeface="Times New Roman"/>
                        <a:cs typeface="Times New Roman"/>
                      </a:endParaRPr>
                    </a:p>
                  </a:txBody>
                  <a:tcPr marL="21861" marR="21861"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tr-TR" sz="500" b="1">
                          <a:latin typeface="Times New Roman"/>
                          <a:ea typeface="Times New Roman"/>
                          <a:cs typeface="Times New Roman"/>
                        </a:rPr>
                        <a:t>DİL VE ANLATIM</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2</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2</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2</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2</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391">
                <a:tc vMerge="1">
                  <a:txBody>
                    <a:bodyPr/>
                    <a:lstStyle/>
                    <a:p>
                      <a:endParaRPr lang="tr-TR"/>
                    </a:p>
                  </a:txBody>
                  <a:tcPr/>
                </a:tc>
                <a:tc>
                  <a:txBody>
                    <a:bodyPr/>
                    <a:lstStyle/>
                    <a:p>
                      <a:pPr algn="l">
                        <a:spcAft>
                          <a:spcPts val="0"/>
                        </a:spcAft>
                      </a:pPr>
                      <a:r>
                        <a:rPr lang="tr-TR" sz="500" b="1">
                          <a:latin typeface="Times New Roman"/>
                          <a:ea typeface="Times New Roman"/>
                          <a:cs typeface="Times New Roman"/>
                        </a:rPr>
                        <a:t>TÜRK EDEBİYATI</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3 </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3</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3</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3</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638">
                <a:tc vMerge="1">
                  <a:txBody>
                    <a:bodyPr/>
                    <a:lstStyle/>
                    <a:p>
                      <a:endParaRPr lang="tr-TR"/>
                    </a:p>
                  </a:txBody>
                  <a:tcPr/>
                </a:tc>
                <a:tc>
                  <a:txBody>
                    <a:bodyPr/>
                    <a:lstStyle/>
                    <a:p>
                      <a:pPr algn="l">
                        <a:spcAft>
                          <a:spcPts val="0"/>
                        </a:spcAft>
                      </a:pPr>
                      <a:r>
                        <a:rPr lang="tr-TR" sz="500" b="1" dirty="0">
                          <a:latin typeface="Times New Roman"/>
                          <a:ea typeface="Times New Roman"/>
                          <a:cs typeface="Times New Roman"/>
                        </a:rPr>
                        <a:t>DİN </a:t>
                      </a:r>
                      <a:r>
                        <a:rPr lang="tr-TR" sz="500" b="1" dirty="0" smtClean="0">
                          <a:latin typeface="Times New Roman"/>
                          <a:ea typeface="Times New Roman"/>
                          <a:cs typeface="Times New Roman"/>
                        </a:rPr>
                        <a:t>KÜLTÜRÜ </a:t>
                      </a:r>
                      <a:r>
                        <a:rPr lang="tr-TR" sz="500" b="1" dirty="0">
                          <a:latin typeface="Times New Roman"/>
                          <a:ea typeface="Times New Roman"/>
                          <a:cs typeface="Times New Roman"/>
                        </a:rPr>
                        <a:t>VE AHLAK BİLGİSİ</a:t>
                      </a:r>
                      <a:endParaRPr lang="tr-TR" sz="600" dirty="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1</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1</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1</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1</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391">
                <a:tc vMerge="1">
                  <a:txBody>
                    <a:bodyPr/>
                    <a:lstStyle/>
                    <a:p>
                      <a:endParaRPr lang="tr-TR"/>
                    </a:p>
                  </a:txBody>
                  <a:tcPr/>
                </a:tc>
                <a:tc>
                  <a:txBody>
                    <a:bodyPr/>
                    <a:lstStyle/>
                    <a:p>
                      <a:pPr algn="l">
                        <a:spcAft>
                          <a:spcPts val="0"/>
                        </a:spcAft>
                      </a:pPr>
                      <a:r>
                        <a:rPr lang="tr-TR" sz="500" b="1">
                          <a:latin typeface="Times New Roman"/>
                          <a:ea typeface="Times New Roman"/>
                          <a:cs typeface="Times New Roman"/>
                        </a:rPr>
                        <a:t>TARİH</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2</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2</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638">
                <a:tc vMerge="1">
                  <a:txBody>
                    <a:bodyPr/>
                    <a:lstStyle/>
                    <a:p>
                      <a:endParaRPr lang="tr-TR"/>
                    </a:p>
                  </a:txBody>
                  <a:tcPr/>
                </a:tc>
                <a:tc>
                  <a:txBody>
                    <a:bodyPr/>
                    <a:lstStyle/>
                    <a:p>
                      <a:pPr algn="l">
                        <a:spcAft>
                          <a:spcPts val="0"/>
                        </a:spcAft>
                      </a:pPr>
                      <a:r>
                        <a:rPr lang="tr-TR" sz="500" b="1">
                          <a:latin typeface="Times New Roman"/>
                          <a:ea typeface="Times New Roman"/>
                          <a:cs typeface="Times New Roman"/>
                        </a:rPr>
                        <a:t>T.C. İNKILAP TARİHİ VE ATATÜRKÇÜLÜK</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2</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391">
                <a:tc vMerge="1">
                  <a:txBody>
                    <a:bodyPr/>
                    <a:lstStyle/>
                    <a:p>
                      <a:endParaRPr lang="tr-TR"/>
                    </a:p>
                  </a:txBody>
                  <a:tcPr/>
                </a:tc>
                <a:tc>
                  <a:txBody>
                    <a:bodyPr/>
                    <a:lstStyle/>
                    <a:p>
                      <a:pPr algn="l">
                        <a:spcAft>
                          <a:spcPts val="0"/>
                        </a:spcAft>
                      </a:pPr>
                      <a:r>
                        <a:rPr lang="tr-TR" sz="500" b="1">
                          <a:latin typeface="Times New Roman"/>
                          <a:ea typeface="Times New Roman"/>
                          <a:cs typeface="Times New Roman"/>
                        </a:rPr>
                        <a:t>COĞRAFYA</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2</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2</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391">
                <a:tc vMerge="1">
                  <a:txBody>
                    <a:bodyPr/>
                    <a:lstStyle/>
                    <a:p>
                      <a:endParaRPr lang="tr-TR"/>
                    </a:p>
                  </a:txBody>
                  <a:tcPr/>
                </a:tc>
                <a:tc>
                  <a:txBody>
                    <a:bodyPr/>
                    <a:lstStyle/>
                    <a:p>
                      <a:pPr algn="l">
                        <a:spcAft>
                          <a:spcPts val="0"/>
                        </a:spcAft>
                      </a:pPr>
                      <a:r>
                        <a:rPr lang="tr-TR" sz="500" b="1">
                          <a:latin typeface="Times New Roman"/>
                          <a:ea typeface="Times New Roman"/>
                          <a:cs typeface="Times New Roman"/>
                        </a:rPr>
                        <a:t>MATEMATİK</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4</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391">
                <a:tc vMerge="1">
                  <a:txBody>
                    <a:bodyPr/>
                    <a:lstStyle/>
                    <a:p>
                      <a:endParaRPr lang="tr-TR"/>
                    </a:p>
                  </a:txBody>
                  <a:tcPr/>
                </a:tc>
                <a:tc>
                  <a:txBody>
                    <a:bodyPr/>
                    <a:lstStyle/>
                    <a:p>
                      <a:pPr algn="l">
                        <a:spcAft>
                          <a:spcPts val="0"/>
                        </a:spcAft>
                      </a:pPr>
                      <a:r>
                        <a:rPr lang="tr-TR" sz="500" b="1">
                          <a:latin typeface="Times New Roman"/>
                          <a:ea typeface="Times New Roman"/>
                          <a:cs typeface="Times New Roman"/>
                        </a:rPr>
                        <a:t>GEOMETRİ</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2</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391">
                <a:tc vMerge="1">
                  <a:txBody>
                    <a:bodyPr/>
                    <a:lstStyle/>
                    <a:p>
                      <a:endParaRPr lang="tr-TR"/>
                    </a:p>
                  </a:txBody>
                  <a:tcPr/>
                </a:tc>
                <a:tc>
                  <a:txBody>
                    <a:bodyPr/>
                    <a:lstStyle/>
                    <a:p>
                      <a:pPr algn="l">
                        <a:spcAft>
                          <a:spcPts val="0"/>
                        </a:spcAft>
                      </a:pPr>
                      <a:r>
                        <a:rPr lang="tr-TR" sz="500" b="1">
                          <a:latin typeface="Times New Roman"/>
                          <a:ea typeface="Times New Roman"/>
                          <a:cs typeface="Times New Roman"/>
                        </a:rPr>
                        <a:t>FİZİK</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2</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391">
                <a:tc vMerge="1">
                  <a:txBody>
                    <a:bodyPr/>
                    <a:lstStyle/>
                    <a:p>
                      <a:endParaRPr lang="tr-TR"/>
                    </a:p>
                  </a:txBody>
                  <a:tcPr/>
                </a:tc>
                <a:tc>
                  <a:txBody>
                    <a:bodyPr/>
                    <a:lstStyle/>
                    <a:p>
                      <a:pPr algn="l">
                        <a:spcAft>
                          <a:spcPts val="0"/>
                        </a:spcAft>
                      </a:pPr>
                      <a:r>
                        <a:rPr lang="tr-TR" sz="500" b="1">
                          <a:latin typeface="Times New Roman"/>
                          <a:ea typeface="Times New Roman"/>
                          <a:cs typeface="Times New Roman"/>
                        </a:rPr>
                        <a:t>KİMYA</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2</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391">
                <a:tc vMerge="1">
                  <a:txBody>
                    <a:bodyPr/>
                    <a:lstStyle/>
                    <a:p>
                      <a:endParaRPr lang="tr-TR"/>
                    </a:p>
                  </a:txBody>
                  <a:tcPr/>
                </a:tc>
                <a:tc>
                  <a:txBody>
                    <a:bodyPr/>
                    <a:lstStyle/>
                    <a:p>
                      <a:pPr algn="l">
                        <a:spcAft>
                          <a:spcPts val="0"/>
                        </a:spcAft>
                      </a:pPr>
                      <a:r>
                        <a:rPr lang="tr-TR" sz="500" b="1">
                          <a:latin typeface="Times New Roman"/>
                          <a:ea typeface="Times New Roman"/>
                          <a:cs typeface="Times New Roman"/>
                        </a:rPr>
                        <a:t>BİYOLOJİ </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2 </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391">
                <a:tc vMerge="1">
                  <a:txBody>
                    <a:bodyPr/>
                    <a:lstStyle/>
                    <a:p>
                      <a:endParaRPr lang="tr-TR"/>
                    </a:p>
                  </a:txBody>
                  <a:tcPr/>
                </a:tc>
                <a:tc>
                  <a:txBody>
                    <a:bodyPr/>
                    <a:lstStyle/>
                    <a:p>
                      <a:pPr algn="l">
                        <a:spcAft>
                          <a:spcPts val="0"/>
                        </a:spcAft>
                      </a:pPr>
                      <a:r>
                        <a:rPr lang="tr-TR" sz="500" b="1">
                          <a:latin typeface="Times New Roman"/>
                          <a:ea typeface="Times New Roman"/>
                          <a:cs typeface="Times New Roman"/>
                        </a:rPr>
                        <a:t>SAĞLIK BİLGİSİ</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1</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391">
                <a:tc vMerge="1">
                  <a:txBody>
                    <a:bodyPr/>
                    <a:lstStyle/>
                    <a:p>
                      <a:endParaRPr lang="tr-TR"/>
                    </a:p>
                  </a:txBody>
                  <a:tcPr/>
                </a:tc>
                <a:tc>
                  <a:txBody>
                    <a:bodyPr/>
                    <a:lstStyle/>
                    <a:p>
                      <a:pPr algn="l">
                        <a:spcAft>
                          <a:spcPts val="0"/>
                        </a:spcAft>
                      </a:pPr>
                      <a:r>
                        <a:rPr lang="tr-TR" sz="500" b="1">
                          <a:latin typeface="Times New Roman"/>
                          <a:ea typeface="Times New Roman"/>
                          <a:cs typeface="Times New Roman"/>
                        </a:rPr>
                        <a:t>FELSEFE</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2</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391">
                <a:tc vMerge="1">
                  <a:txBody>
                    <a:bodyPr/>
                    <a:lstStyle/>
                    <a:p>
                      <a:endParaRPr lang="tr-TR"/>
                    </a:p>
                  </a:txBody>
                  <a:tcPr/>
                </a:tc>
                <a:tc>
                  <a:txBody>
                    <a:bodyPr/>
                    <a:lstStyle/>
                    <a:p>
                      <a:pPr algn="l">
                        <a:spcAft>
                          <a:spcPts val="0"/>
                        </a:spcAft>
                      </a:pPr>
                      <a:r>
                        <a:rPr lang="tr-TR" sz="500" b="1">
                          <a:latin typeface="Times New Roman"/>
                          <a:ea typeface="Times New Roman"/>
                          <a:cs typeface="Times New Roman"/>
                        </a:rPr>
                        <a:t>YABANCI DİL</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3</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2</a:t>
                      </a:r>
                      <a:r>
                        <a:rPr lang="tr-TR" sz="500" b="1">
                          <a:solidFill>
                            <a:srgbClr val="FF0000"/>
                          </a:solidFill>
                          <a:latin typeface="Times New Roman"/>
                          <a:ea typeface="Times New Roman"/>
                          <a:cs typeface="Times New Roman"/>
                        </a:rPr>
                        <a:t> </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2</a:t>
                      </a:r>
                      <a:r>
                        <a:rPr lang="tr-TR" sz="500" b="1">
                          <a:solidFill>
                            <a:srgbClr val="FF0000"/>
                          </a:solidFill>
                          <a:latin typeface="Times New Roman"/>
                          <a:ea typeface="Times New Roman"/>
                          <a:cs typeface="Times New Roman"/>
                        </a:rPr>
                        <a:t> </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2 </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391">
                <a:tc vMerge="1">
                  <a:txBody>
                    <a:bodyPr/>
                    <a:lstStyle/>
                    <a:p>
                      <a:endParaRPr lang="tr-TR"/>
                    </a:p>
                  </a:txBody>
                  <a:tcPr/>
                </a:tc>
                <a:tc>
                  <a:txBody>
                    <a:bodyPr/>
                    <a:lstStyle/>
                    <a:p>
                      <a:pPr algn="l">
                        <a:spcAft>
                          <a:spcPts val="0"/>
                        </a:spcAft>
                      </a:pPr>
                      <a:r>
                        <a:rPr lang="tr-TR" sz="500" b="1">
                          <a:latin typeface="Times New Roman"/>
                          <a:ea typeface="Times New Roman"/>
                          <a:cs typeface="Times New Roman"/>
                        </a:rPr>
                        <a:t>BEDEN EĞİTİMİ</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2</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2</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2</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2</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391">
                <a:tc vMerge="1">
                  <a:txBody>
                    <a:bodyPr/>
                    <a:lstStyle/>
                    <a:p>
                      <a:endParaRPr lang="tr-TR"/>
                    </a:p>
                  </a:txBody>
                  <a:tcPr/>
                </a:tc>
                <a:tc>
                  <a:txBody>
                    <a:bodyPr/>
                    <a:lstStyle/>
                    <a:p>
                      <a:pPr algn="l">
                        <a:spcAft>
                          <a:spcPts val="0"/>
                        </a:spcAft>
                      </a:pPr>
                      <a:r>
                        <a:rPr lang="tr-TR" sz="500" b="1">
                          <a:latin typeface="Times New Roman"/>
                          <a:ea typeface="Times New Roman"/>
                          <a:cs typeface="Times New Roman"/>
                        </a:rPr>
                        <a:t>GÖRSEL SANATLAR/MÜZİK</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1</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1</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1</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1</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391">
                <a:tc vMerge="1">
                  <a:txBody>
                    <a:bodyPr/>
                    <a:lstStyle/>
                    <a:p>
                      <a:endParaRPr lang="tr-TR"/>
                    </a:p>
                  </a:txBody>
                  <a:tcPr/>
                </a:tc>
                <a:tc>
                  <a:txBody>
                    <a:bodyPr/>
                    <a:lstStyle/>
                    <a:p>
                      <a:pPr algn="l">
                        <a:spcAft>
                          <a:spcPts val="0"/>
                        </a:spcAft>
                      </a:pPr>
                      <a:r>
                        <a:rPr lang="tr-TR" sz="500" b="1">
                          <a:latin typeface="Times New Roman"/>
                          <a:ea typeface="Times New Roman"/>
                          <a:cs typeface="Times New Roman"/>
                        </a:rPr>
                        <a:t>MİLLÎ GÜVENLİK BİLGİSİ</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1</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391">
                <a:tc vMerge="1">
                  <a:txBody>
                    <a:bodyPr/>
                    <a:lstStyle/>
                    <a:p>
                      <a:endParaRPr lang="tr-TR"/>
                    </a:p>
                  </a:txBody>
                  <a:tcPr/>
                </a:tc>
                <a:tc>
                  <a:txBody>
                    <a:bodyPr/>
                    <a:lstStyle/>
                    <a:p>
                      <a:pPr algn="l">
                        <a:spcAft>
                          <a:spcPts val="0"/>
                        </a:spcAft>
                      </a:pPr>
                      <a:r>
                        <a:rPr lang="tr-TR" sz="500" b="1">
                          <a:latin typeface="Times New Roman"/>
                          <a:ea typeface="Times New Roman"/>
                          <a:cs typeface="Times New Roman"/>
                        </a:rPr>
                        <a:t>TRAFİK VE İLK YARDIM</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1</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391">
                <a:tc gridSpan="2">
                  <a:txBody>
                    <a:bodyPr/>
                    <a:lstStyle/>
                    <a:p>
                      <a:pPr algn="l">
                        <a:spcAft>
                          <a:spcPts val="0"/>
                        </a:spcAft>
                      </a:pPr>
                      <a:r>
                        <a:rPr lang="tr-TR" sz="500" b="1">
                          <a:latin typeface="Times New Roman"/>
                          <a:ea typeface="Times New Roman"/>
                          <a:cs typeface="Times New Roman"/>
                        </a:rPr>
                        <a:t>TOPLAM</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hMerge="1">
                  <a:txBody>
                    <a:bodyPr/>
                    <a:lstStyle/>
                    <a:p>
                      <a:endParaRPr lang="tr-TR"/>
                    </a:p>
                  </a:txBody>
                  <a:tcPr/>
                </a:tc>
                <a:tc>
                  <a:txBody>
                    <a:bodyPr/>
                    <a:lstStyle/>
                    <a:p>
                      <a:pPr algn="ctr">
                        <a:spcAft>
                          <a:spcPts val="0"/>
                        </a:spcAft>
                      </a:pPr>
                      <a:r>
                        <a:rPr lang="tr-TR" sz="500" b="1">
                          <a:latin typeface="Times New Roman"/>
                          <a:ea typeface="Times New Roman"/>
                          <a:cs typeface="Times New Roman"/>
                        </a:rPr>
                        <a:t>29</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a:spcAft>
                          <a:spcPts val="0"/>
                        </a:spcAft>
                      </a:pPr>
                      <a:r>
                        <a:rPr lang="tr-TR" sz="500" b="1">
                          <a:latin typeface="Times New Roman"/>
                          <a:ea typeface="Times New Roman"/>
                          <a:cs typeface="Times New Roman"/>
                        </a:rPr>
                        <a:t>16</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a:spcAft>
                          <a:spcPts val="0"/>
                        </a:spcAft>
                      </a:pPr>
                      <a:r>
                        <a:rPr lang="tr-TR" sz="500" b="1">
                          <a:latin typeface="Times New Roman"/>
                          <a:ea typeface="Times New Roman"/>
                          <a:cs typeface="Times New Roman"/>
                        </a:rPr>
                        <a:t>15</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a:spcAft>
                          <a:spcPts val="0"/>
                        </a:spcAft>
                      </a:pPr>
                      <a:r>
                        <a:rPr lang="tr-TR" sz="500" b="1">
                          <a:latin typeface="Times New Roman"/>
                          <a:ea typeface="Times New Roman"/>
                          <a:cs typeface="Times New Roman"/>
                        </a:rPr>
                        <a:t>12</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r>
              <a:tr h="135391">
                <a:tc rowSpan="16">
                  <a:txBody>
                    <a:bodyPr/>
                    <a:lstStyle/>
                    <a:p>
                      <a:pPr marL="71755" marR="71755" algn="l">
                        <a:spcAft>
                          <a:spcPts val="0"/>
                        </a:spcAft>
                      </a:pPr>
                      <a:endParaRPr lang="tr-TR" sz="600">
                        <a:latin typeface="Times New Roman"/>
                        <a:ea typeface="Times New Roman"/>
                        <a:cs typeface="Times New Roman"/>
                      </a:endParaRPr>
                    </a:p>
                    <a:p>
                      <a:pPr marL="71755" marR="71755" algn="ctr">
                        <a:spcAft>
                          <a:spcPts val="0"/>
                        </a:spcAft>
                      </a:pPr>
                      <a:r>
                        <a:rPr lang="tr-TR" sz="500" b="1">
                          <a:latin typeface="Times New Roman"/>
                          <a:ea typeface="Times New Roman"/>
                          <a:cs typeface="Times New Roman"/>
                        </a:rPr>
                        <a:t>SEÇMELİ DERSLER</a:t>
                      </a:r>
                      <a:endParaRPr lang="tr-TR" sz="600">
                        <a:latin typeface="Times New Roman"/>
                        <a:ea typeface="Times New Roman"/>
                        <a:cs typeface="Times New Roman"/>
                      </a:endParaRPr>
                    </a:p>
                  </a:txBody>
                  <a:tcPr marL="21861" marR="21861"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1327150" algn="l"/>
                        </a:tabLst>
                      </a:pPr>
                      <a:r>
                        <a:rPr lang="tr-TR" sz="500" b="1">
                          <a:latin typeface="Times New Roman"/>
                          <a:ea typeface="Times New Roman"/>
                          <a:cs typeface="Times New Roman"/>
                        </a:rPr>
                        <a:t>DİL VE ANLATIM</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(2)</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(2)(3)</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(2)(3)</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391">
                <a:tc vMerge="1">
                  <a:txBody>
                    <a:bodyPr/>
                    <a:lstStyle/>
                    <a:p>
                      <a:endParaRPr lang="tr-TR"/>
                    </a:p>
                  </a:txBody>
                  <a:tcPr/>
                </a:tc>
                <a:tc>
                  <a:txBody>
                    <a:bodyPr/>
                    <a:lstStyle/>
                    <a:p>
                      <a:pPr algn="l">
                        <a:spcAft>
                          <a:spcPts val="0"/>
                        </a:spcAft>
                        <a:tabLst>
                          <a:tab pos="1327150" algn="l"/>
                        </a:tabLst>
                      </a:pPr>
                      <a:r>
                        <a:rPr lang="tr-TR" sz="500" b="1">
                          <a:latin typeface="Times New Roman"/>
                          <a:ea typeface="Times New Roman"/>
                          <a:cs typeface="Times New Roman"/>
                        </a:rPr>
                        <a:t>TÜRK EDEBİYATI</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(1)</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(1)</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(1)</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391">
                <a:tc vMerge="1">
                  <a:txBody>
                    <a:bodyPr/>
                    <a:lstStyle/>
                    <a:p>
                      <a:endParaRPr lang="tr-TR"/>
                    </a:p>
                  </a:txBody>
                  <a:tcPr/>
                </a:tc>
                <a:tc>
                  <a:txBody>
                    <a:bodyPr/>
                    <a:lstStyle/>
                    <a:p>
                      <a:pPr algn="l">
                        <a:spcAft>
                          <a:spcPts val="0"/>
                        </a:spcAft>
                      </a:pPr>
                      <a:r>
                        <a:rPr lang="tr-TR" sz="500" b="1">
                          <a:latin typeface="Times New Roman"/>
                          <a:ea typeface="Times New Roman"/>
                          <a:cs typeface="Times New Roman"/>
                        </a:rPr>
                        <a:t>MATEMATİK</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(2)(4)</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(2)(4)</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(2)(4)</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391">
                <a:tc vMerge="1">
                  <a:txBody>
                    <a:bodyPr/>
                    <a:lstStyle/>
                    <a:p>
                      <a:endParaRPr lang="tr-TR"/>
                    </a:p>
                  </a:txBody>
                  <a:tcPr/>
                </a:tc>
                <a:tc>
                  <a:txBody>
                    <a:bodyPr/>
                    <a:lstStyle/>
                    <a:p>
                      <a:pPr algn="l">
                        <a:spcAft>
                          <a:spcPts val="0"/>
                        </a:spcAft>
                        <a:tabLst>
                          <a:tab pos="1327150" algn="l"/>
                        </a:tabLst>
                      </a:pPr>
                      <a:r>
                        <a:rPr lang="tr-TR" sz="500" b="1">
                          <a:latin typeface="Times New Roman"/>
                          <a:ea typeface="Times New Roman"/>
                          <a:cs typeface="Times New Roman"/>
                        </a:rPr>
                        <a:t>GEOMETRİ</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(1)(2)</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(2)(3)</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(1)(2)</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391">
                <a:tc vMerge="1">
                  <a:txBody>
                    <a:bodyPr/>
                    <a:lstStyle/>
                    <a:p>
                      <a:endParaRPr lang="tr-TR"/>
                    </a:p>
                  </a:txBody>
                  <a:tcPr/>
                </a:tc>
                <a:tc>
                  <a:txBody>
                    <a:bodyPr/>
                    <a:lstStyle/>
                    <a:p>
                      <a:pPr algn="l">
                        <a:spcAft>
                          <a:spcPts val="0"/>
                        </a:spcAft>
                      </a:pPr>
                      <a:r>
                        <a:rPr lang="tr-TR" sz="500" b="1">
                          <a:latin typeface="Times New Roman"/>
                          <a:ea typeface="Times New Roman"/>
                          <a:cs typeface="Times New Roman"/>
                        </a:rPr>
                        <a:t>FİZİK</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(2)(3)</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(2)(4)</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(2)(3)</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391">
                <a:tc vMerge="1">
                  <a:txBody>
                    <a:bodyPr/>
                    <a:lstStyle/>
                    <a:p>
                      <a:endParaRPr lang="tr-TR"/>
                    </a:p>
                  </a:txBody>
                  <a:tcPr/>
                </a:tc>
                <a:tc>
                  <a:txBody>
                    <a:bodyPr/>
                    <a:lstStyle/>
                    <a:p>
                      <a:pPr algn="l">
                        <a:spcAft>
                          <a:spcPts val="0"/>
                        </a:spcAft>
                        <a:tabLst>
                          <a:tab pos="1327150" algn="l"/>
                        </a:tabLst>
                      </a:pPr>
                      <a:r>
                        <a:rPr lang="tr-TR" sz="500" b="1">
                          <a:latin typeface="Times New Roman"/>
                          <a:ea typeface="Times New Roman"/>
                          <a:cs typeface="Times New Roman"/>
                        </a:rPr>
                        <a:t>KİMYA</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(2)(3)</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(2)(4)</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(2)(3)</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391">
                <a:tc vMerge="1">
                  <a:txBody>
                    <a:bodyPr/>
                    <a:lstStyle/>
                    <a:p>
                      <a:endParaRPr lang="tr-TR"/>
                    </a:p>
                  </a:txBody>
                  <a:tcPr/>
                </a:tc>
                <a:tc>
                  <a:txBody>
                    <a:bodyPr/>
                    <a:lstStyle/>
                    <a:p>
                      <a:pPr algn="l">
                        <a:spcAft>
                          <a:spcPts val="0"/>
                        </a:spcAft>
                        <a:tabLst>
                          <a:tab pos="1327150" algn="l"/>
                        </a:tabLst>
                      </a:pPr>
                      <a:r>
                        <a:rPr lang="tr-TR" sz="500" b="1">
                          <a:latin typeface="Times New Roman"/>
                          <a:ea typeface="Times New Roman"/>
                          <a:cs typeface="Times New Roman"/>
                        </a:rPr>
                        <a:t>BİYOLOJİ</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(2)(3)</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(2)(4)</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(2)(3)</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391">
                <a:tc vMerge="1">
                  <a:txBody>
                    <a:bodyPr/>
                    <a:lstStyle/>
                    <a:p>
                      <a:endParaRPr lang="tr-TR"/>
                    </a:p>
                  </a:txBody>
                  <a:tcPr/>
                </a:tc>
                <a:tc>
                  <a:txBody>
                    <a:bodyPr/>
                    <a:lstStyle/>
                    <a:p>
                      <a:pPr algn="l">
                        <a:spcAft>
                          <a:spcPts val="0"/>
                        </a:spcAft>
                        <a:tabLst>
                          <a:tab pos="1327150" algn="l"/>
                        </a:tabLst>
                      </a:pPr>
                      <a:r>
                        <a:rPr lang="tr-TR" sz="500" b="1">
                          <a:latin typeface="Times New Roman"/>
                          <a:ea typeface="Times New Roman"/>
                          <a:cs typeface="Times New Roman"/>
                        </a:rPr>
                        <a:t>TARİH</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(2)</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(2)(4)</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638">
                <a:tc vMerge="1">
                  <a:txBody>
                    <a:bodyPr/>
                    <a:lstStyle/>
                    <a:p>
                      <a:endParaRPr lang="tr-TR"/>
                    </a:p>
                  </a:txBody>
                  <a:tcPr/>
                </a:tc>
                <a:tc>
                  <a:txBody>
                    <a:bodyPr/>
                    <a:lstStyle/>
                    <a:p>
                      <a:pPr algn="l">
                        <a:spcAft>
                          <a:spcPts val="0"/>
                        </a:spcAft>
                        <a:tabLst>
                          <a:tab pos="1327150" algn="l"/>
                        </a:tabLst>
                      </a:pPr>
                      <a:r>
                        <a:rPr lang="tr-TR" sz="500" b="1">
                          <a:latin typeface="Times New Roman"/>
                          <a:ea typeface="Times New Roman"/>
                          <a:cs typeface="Times New Roman"/>
                        </a:rPr>
                        <a:t>ÇAĞDAŞ TÜRK VE DÜNYA TARİHİ</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solidFill>
                            <a:srgbClr val="000000"/>
                          </a:solidFill>
                          <a:latin typeface="Times New Roman"/>
                          <a:ea typeface="Times New Roman"/>
                          <a:cs typeface="Times New Roman"/>
                        </a:rPr>
                        <a:t>-</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(2)(4)</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391">
                <a:tc vMerge="1">
                  <a:txBody>
                    <a:bodyPr/>
                    <a:lstStyle/>
                    <a:p>
                      <a:endParaRPr lang="tr-TR"/>
                    </a:p>
                  </a:txBody>
                  <a:tcPr/>
                </a:tc>
                <a:tc>
                  <a:txBody>
                    <a:bodyPr/>
                    <a:lstStyle/>
                    <a:p>
                      <a:pPr algn="l">
                        <a:spcAft>
                          <a:spcPts val="0"/>
                        </a:spcAft>
                        <a:tabLst>
                          <a:tab pos="1327150" algn="l"/>
                        </a:tabLst>
                      </a:pPr>
                      <a:r>
                        <a:rPr lang="tr-TR" sz="500" b="1">
                          <a:latin typeface="Times New Roman"/>
                          <a:ea typeface="Times New Roman"/>
                          <a:cs typeface="Times New Roman"/>
                        </a:rPr>
                        <a:t>COĞRAFYA</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(2)</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(2)(4)</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(2)(4)</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391">
                <a:tc vMerge="1">
                  <a:txBody>
                    <a:bodyPr/>
                    <a:lstStyle/>
                    <a:p>
                      <a:endParaRPr lang="tr-TR"/>
                    </a:p>
                  </a:txBody>
                  <a:tcPr/>
                </a:tc>
                <a:tc>
                  <a:txBody>
                    <a:bodyPr/>
                    <a:lstStyle/>
                    <a:p>
                      <a:pPr algn="l">
                        <a:spcAft>
                          <a:spcPts val="0"/>
                        </a:spcAft>
                        <a:tabLst>
                          <a:tab pos="1327150" algn="l"/>
                        </a:tabLst>
                      </a:pPr>
                      <a:r>
                        <a:rPr lang="tr-TR" sz="500" b="1">
                          <a:latin typeface="Times New Roman"/>
                          <a:ea typeface="Times New Roman"/>
                          <a:cs typeface="Times New Roman"/>
                        </a:rPr>
                        <a:t>PSİKOLOJİ</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(2)</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solidFill>
                            <a:srgbClr val="000000"/>
                          </a:solidFill>
                          <a:latin typeface="Times New Roman"/>
                          <a:ea typeface="Times New Roman"/>
                          <a:cs typeface="Times New Roman"/>
                        </a:rPr>
                        <a:t>-</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391">
                <a:tc vMerge="1">
                  <a:txBody>
                    <a:bodyPr/>
                    <a:lstStyle/>
                    <a:p>
                      <a:endParaRPr lang="tr-TR"/>
                    </a:p>
                  </a:txBody>
                  <a:tcPr/>
                </a:tc>
                <a:tc>
                  <a:txBody>
                    <a:bodyPr/>
                    <a:lstStyle/>
                    <a:p>
                      <a:pPr algn="l">
                        <a:spcAft>
                          <a:spcPts val="0"/>
                        </a:spcAft>
                        <a:tabLst>
                          <a:tab pos="1327150" algn="l"/>
                        </a:tabLst>
                      </a:pPr>
                      <a:r>
                        <a:rPr lang="tr-TR" sz="500" b="1">
                          <a:latin typeface="Times New Roman"/>
                          <a:ea typeface="Times New Roman"/>
                          <a:cs typeface="Times New Roman"/>
                        </a:rPr>
                        <a:t>SOSYOLOJİ</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solidFill>
                            <a:srgbClr val="000000"/>
                          </a:solidFill>
                          <a:latin typeface="Times New Roman"/>
                          <a:ea typeface="Times New Roman"/>
                          <a:cs typeface="Times New Roman"/>
                        </a:rPr>
                        <a:t>-</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(2)</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391">
                <a:tc vMerge="1">
                  <a:txBody>
                    <a:bodyPr/>
                    <a:lstStyle/>
                    <a:p>
                      <a:endParaRPr lang="tr-TR"/>
                    </a:p>
                  </a:txBody>
                  <a:tcPr/>
                </a:tc>
                <a:tc>
                  <a:txBody>
                    <a:bodyPr/>
                    <a:lstStyle/>
                    <a:p>
                      <a:pPr algn="l">
                        <a:spcAft>
                          <a:spcPts val="0"/>
                        </a:spcAft>
                        <a:tabLst>
                          <a:tab pos="1327150" algn="l"/>
                        </a:tabLst>
                      </a:pPr>
                      <a:r>
                        <a:rPr lang="tr-TR" sz="500" b="1">
                          <a:latin typeface="Times New Roman"/>
                          <a:ea typeface="Times New Roman"/>
                          <a:cs typeface="Times New Roman"/>
                        </a:rPr>
                        <a:t>MANTIK</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solidFill>
                            <a:srgbClr val="000000"/>
                          </a:solidFill>
                          <a:latin typeface="Times New Roman"/>
                          <a:ea typeface="Times New Roman"/>
                          <a:cs typeface="Times New Roman"/>
                        </a:rPr>
                        <a:t>-</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solidFill>
                            <a:srgbClr val="000000"/>
                          </a:solidFill>
                          <a:latin typeface="Times New Roman"/>
                          <a:ea typeface="Times New Roman"/>
                          <a:cs typeface="Times New Roman"/>
                        </a:rPr>
                        <a:t>-</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(2)</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391">
                <a:tc vMerge="1">
                  <a:txBody>
                    <a:bodyPr/>
                    <a:lstStyle/>
                    <a:p>
                      <a:endParaRPr lang="tr-TR"/>
                    </a:p>
                  </a:txBody>
                  <a:tcPr/>
                </a:tc>
                <a:tc>
                  <a:txBody>
                    <a:bodyPr/>
                    <a:lstStyle/>
                    <a:p>
                      <a:pPr algn="l">
                        <a:spcAft>
                          <a:spcPts val="0"/>
                        </a:spcAft>
                        <a:tabLst>
                          <a:tab pos="1327150" algn="l"/>
                        </a:tabLst>
                      </a:pPr>
                      <a:r>
                        <a:rPr lang="tr-TR" sz="500" b="1">
                          <a:latin typeface="Times New Roman"/>
                          <a:ea typeface="Times New Roman"/>
                          <a:cs typeface="Times New Roman"/>
                        </a:rPr>
                        <a:t>YABANCI DİL</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solidFill>
                            <a:srgbClr val="000000"/>
                          </a:solidFill>
                          <a:latin typeface="Times New Roman"/>
                          <a:ea typeface="Times New Roman"/>
                          <a:cs typeface="Times New Roman"/>
                        </a:rPr>
                        <a:t>(2)(4)</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solidFill>
                            <a:srgbClr val="000000"/>
                          </a:solidFill>
                          <a:latin typeface="Times New Roman"/>
                          <a:ea typeface="Times New Roman"/>
                          <a:cs typeface="Times New Roman"/>
                        </a:rPr>
                        <a:t>(2)(4)</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solidFill>
                            <a:srgbClr val="000000"/>
                          </a:solidFill>
                          <a:latin typeface="Times New Roman"/>
                          <a:ea typeface="Times New Roman"/>
                          <a:cs typeface="Times New Roman"/>
                        </a:rPr>
                        <a:t>(2)(4)</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391">
                <a:tc vMerge="1">
                  <a:txBody>
                    <a:bodyPr/>
                    <a:lstStyle/>
                    <a:p>
                      <a:endParaRPr lang="tr-TR"/>
                    </a:p>
                  </a:txBody>
                  <a:tcPr/>
                </a:tc>
                <a:tc>
                  <a:txBody>
                    <a:bodyPr/>
                    <a:lstStyle/>
                    <a:p>
                      <a:pPr algn="l">
                        <a:spcAft>
                          <a:spcPts val="0"/>
                        </a:spcAft>
                        <a:tabLst>
                          <a:tab pos="1327150" algn="l"/>
                        </a:tabLst>
                      </a:pPr>
                      <a:r>
                        <a:rPr lang="tr-TR" sz="500" b="1">
                          <a:latin typeface="Times New Roman"/>
                          <a:ea typeface="Times New Roman"/>
                          <a:cs typeface="Times New Roman"/>
                        </a:rPr>
                        <a:t>İKİNCİ YABANCI DİL</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solidFill>
                            <a:srgbClr val="000000"/>
                          </a:solidFill>
                          <a:latin typeface="Times New Roman"/>
                          <a:ea typeface="Times New Roman"/>
                          <a:cs typeface="Times New Roman"/>
                        </a:rPr>
                        <a:t>(2)(4)</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solidFill>
                            <a:srgbClr val="000000"/>
                          </a:solidFill>
                          <a:latin typeface="Times New Roman"/>
                          <a:ea typeface="Times New Roman"/>
                          <a:cs typeface="Times New Roman"/>
                        </a:rPr>
                        <a:t>(2)(4)</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solidFill>
                            <a:srgbClr val="000000"/>
                          </a:solidFill>
                          <a:latin typeface="Times New Roman"/>
                          <a:ea typeface="Times New Roman"/>
                          <a:cs typeface="Times New Roman"/>
                        </a:rPr>
                        <a:t>(2)(4)</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391">
                <a:tc vMerge="1">
                  <a:txBody>
                    <a:bodyPr/>
                    <a:lstStyle/>
                    <a:p>
                      <a:endParaRPr lang="tr-TR"/>
                    </a:p>
                  </a:txBody>
                  <a:tcPr/>
                </a:tc>
                <a:tc>
                  <a:txBody>
                    <a:bodyPr/>
                    <a:lstStyle/>
                    <a:p>
                      <a:pPr algn="l">
                        <a:spcAft>
                          <a:spcPts val="0"/>
                        </a:spcAft>
                        <a:tabLst>
                          <a:tab pos="1327150" algn="l"/>
                        </a:tabLst>
                      </a:pPr>
                      <a:r>
                        <a:rPr lang="tr-TR" sz="500" b="1">
                          <a:latin typeface="Times New Roman"/>
                          <a:ea typeface="Times New Roman"/>
                          <a:cs typeface="Times New Roman"/>
                        </a:rPr>
                        <a:t>DİĞER SEÇMELİ DERSLER</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latin typeface="Times New Roman"/>
                          <a:ea typeface="Times New Roman"/>
                          <a:cs typeface="Times New Roman"/>
                        </a:rPr>
                        <a:t>-</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solidFill>
                            <a:srgbClr val="000000"/>
                          </a:solidFill>
                          <a:latin typeface="Times New Roman"/>
                          <a:ea typeface="Times New Roman"/>
                          <a:cs typeface="Times New Roman"/>
                        </a:rPr>
                        <a:t>(1)</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solidFill>
                            <a:srgbClr val="000000"/>
                          </a:solidFill>
                          <a:latin typeface="Times New Roman"/>
                          <a:ea typeface="Times New Roman"/>
                          <a:cs typeface="Times New Roman"/>
                        </a:rPr>
                        <a:t>(1)</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500" b="1">
                          <a:solidFill>
                            <a:srgbClr val="000000"/>
                          </a:solidFill>
                          <a:latin typeface="Times New Roman"/>
                          <a:ea typeface="Times New Roman"/>
                          <a:cs typeface="Times New Roman"/>
                        </a:rPr>
                        <a:t>(2)</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391">
                <a:tc gridSpan="2">
                  <a:txBody>
                    <a:bodyPr/>
                    <a:lstStyle/>
                    <a:p>
                      <a:pPr algn="l">
                        <a:spcAft>
                          <a:spcPts val="0"/>
                        </a:spcAft>
                      </a:pPr>
                      <a:r>
                        <a:rPr lang="tr-TR" sz="500" b="1">
                          <a:latin typeface="Times New Roman"/>
                          <a:ea typeface="Times New Roman"/>
                          <a:cs typeface="Times New Roman"/>
                        </a:rPr>
                        <a:t>TOPLAM</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hMerge="1">
                  <a:txBody>
                    <a:bodyPr/>
                    <a:lstStyle/>
                    <a:p>
                      <a:endParaRPr lang="tr-TR"/>
                    </a:p>
                  </a:txBody>
                  <a:tcPr/>
                </a:tc>
                <a:tc>
                  <a:txBody>
                    <a:bodyPr/>
                    <a:lstStyle/>
                    <a:p>
                      <a:pPr algn="ctr">
                        <a:spcAft>
                          <a:spcPts val="0"/>
                        </a:spcAft>
                      </a:pPr>
                      <a:r>
                        <a:rPr lang="tr-TR" sz="500" b="1">
                          <a:latin typeface="Times New Roman"/>
                          <a:ea typeface="Times New Roman"/>
                          <a:cs typeface="Times New Roman"/>
                        </a:rPr>
                        <a:t>-</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a:spcAft>
                          <a:spcPts val="0"/>
                        </a:spcAft>
                      </a:pPr>
                      <a:r>
                        <a:rPr lang="tr-TR" sz="500" b="1">
                          <a:latin typeface="Times New Roman"/>
                          <a:ea typeface="Times New Roman"/>
                          <a:cs typeface="Times New Roman"/>
                        </a:rPr>
                        <a:t>13</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a:spcAft>
                          <a:spcPts val="0"/>
                        </a:spcAft>
                      </a:pPr>
                      <a:r>
                        <a:rPr lang="tr-TR" sz="500" b="1">
                          <a:latin typeface="Times New Roman"/>
                          <a:ea typeface="Times New Roman"/>
                          <a:cs typeface="Times New Roman"/>
                        </a:rPr>
                        <a:t>14</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a:spcAft>
                          <a:spcPts val="0"/>
                        </a:spcAft>
                      </a:pPr>
                      <a:r>
                        <a:rPr lang="tr-TR" sz="500" b="1">
                          <a:latin typeface="Times New Roman"/>
                          <a:ea typeface="Times New Roman"/>
                          <a:cs typeface="Times New Roman"/>
                        </a:rPr>
                        <a:t>17</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r>
              <a:tr h="273644">
                <a:tc gridSpan="2">
                  <a:txBody>
                    <a:bodyPr/>
                    <a:lstStyle/>
                    <a:p>
                      <a:pPr algn="l">
                        <a:spcBef>
                          <a:spcPts val="1200"/>
                        </a:spcBef>
                        <a:spcAft>
                          <a:spcPts val="300"/>
                        </a:spcAft>
                      </a:pPr>
                      <a:r>
                        <a:rPr lang="tr-TR" sz="500" b="1">
                          <a:latin typeface="Times New Roman"/>
                          <a:ea typeface="Times New Roman"/>
                          <a:cs typeface="Times New Roman"/>
                        </a:rPr>
                        <a:t>REHBERLİK VE YÖNLENDİRME</a:t>
                      </a:r>
                      <a:endParaRPr lang="tr-TR" sz="500" b="1">
                        <a:latin typeface="Calibri"/>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hMerge="1">
                  <a:txBody>
                    <a:bodyPr/>
                    <a:lstStyle/>
                    <a:p>
                      <a:endParaRPr lang="tr-TR"/>
                    </a:p>
                  </a:txBody>
                  <a:tcPr/>
                </a:tc>
                <a:tc>
                  <a:txBody>
                    <a:bodyPr/>
                    <a:lstStyle/>
                    <a:p>
                      <a:pPr algn="ctr">
                        <a:spcAft>
                          <a:spcPts val="0"/>
                        </a:spcAft>
                      </a:pPr>
                      <a:r>
                        <a:rPr lang="tr-TR" sz="500" b="1">
                          <a:latin typeface="Times New Roman"/>
                          <a:ea typeface="Times New Roman"/>
                          <a:cs typeface="Times New Roman"/>
                        </a:rPr>
                        <a:t>1</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a:spcAft>
                          <a:spcPts val="0"/>
                        </a:spcAft>
                      </a:pPr>
                      <a:r>
                        <a:rPr lang="tr-TR" sz="500" b="1">
                          <a:latin typeface="Times New Roman"/>
                          <a:ea typeface="Times New Roman"/>
                          <a:cs typeface="Times New Roman"/>
                        </a:rPr>
                        <a:t>1</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a:spcAft>
                          <a:spcPts val="0"/>
                        </a:spcAft>
                      </a:pPr>
                      <a:r>
                        <a:rPr lang="tr-TR" sz="500" b="1">
                          <a:latin typeface="Times New Roman"/>
                          <a:ea typeface="Times New Roman"/>
                          <a:cs typeface="Times New Roman"/>
                        </a:rPr>
                        <a:t>1</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a:spcAft>
                          <a:spcPts val="0"/>
                        </a:spcAft>
                      </a:pPr>
                      <a:r>
                        <a:rPr lang="tr-TR" sz="500" b="1">
                          <a:latin typeface="Times New Roman"/>
                          <a:ea typeface="Times New Roman"/>
                          <a:cs typeface="Times New Roman"/>
                        </a:rPr>
                        <a:t>1</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r>
              <a:tr h="283654">
                <a:tc gridSpan="2">
                  <a:txBody>
                    <a:bodyPr/>
                    <a:lstStyle/>
                    <a:p>
                      <a:pPr algn="l">
                        <a:spcAft>
                          <a:spcPts val="0"/>
                        </a:spcAft>
                      </a:pPr>
                      <a:r>
                        <a:rPr lang="tr-TR" sz="500" b="1">
                          <a:latin typeface="Times New Roman"/>
                          <a:ea typeface="Times New Roman"/>
                          <a:cs typeface="Times New Roman"/>
                        </a:rPr>
                        <a:t>TOPLAM DERS SAATİ</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hMerge="1">
                  <a:txBody>
                    <a:bodyPr/>
                    <a:lstStyle/>
                    <a:p>
                      <a:endParaRPr lang="tr-TR"/>
                    </a:p>
                  </a:txBody>
                  <a:tcPr/>
                </a:tc>
                <a:tc>
                  <a:txBody>
                    <a:bodyPr/>
                    <a:lstStyle/>
                    <a:p>
                      <a:pPr algn="ctr">
                        <a:spcAft>
                          <a:spcPts val="0"/>
                        </a:spcAft>
                      </a:pPr>
                      <a:r>
                        <a:rPr lang="tr-TR" sz="500" b="1">
                          <a:latin typeface="Times New Roman"/>
                          <a:ea typeface="Times New Roman"/>
                          <a:cs typeface="Times New Roman"/>
                        </a:rPr>
                        <a:t>30</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a:spcAft>
                          <a:spcPts val="0"/>
                        </a:spcAft>
                      </a:pPr>
                      <a:r>
                        <a:rPr lang="tr-TR" sz="500" b="1">
                          <a:latin typeface="Times New Roman"/>
                          <a:ea typeface="Times New Roman"/>
                          <a:cs typeface="Times New Roman"/>
                        </a:rPr>
                        <a:t>30</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a:spcAft>
                          <a:spcPts val="0"/>
                        </a:spcAft>
                      </a:pPr>
                      <a:r>
                        <a:rPr lang="tr-TR" sz="500" b="1">
                          <a:latin typeface="Times New Roman"/>
                          <a:ea typeface="Times New Roman"/>
                          <a:cs typeface="Times New Roman"/>
                        </a:rPr>
                        <a:t>30</a:t>
                      </a:r>
                      <a:endParaRPr lang="tr-TR" sz="60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a:spcAft>
                          <a:spcPts val="0"/>
                        </a:spcAft>
                      </a:pPr>
                      <a:r>
                        <a:rPr lang="tr-TR" sz="500" b="1" dirty="0">
                          <a:latin typeface="Times New Roman"/>
                          <a:ea typeface="Times New Roman"/>
                          <a:cs typeface="Times New Roman"/>
                        </a:rPr>
                        <a:t>30</a:t>
                      </a:r>
                      <a:endParaRPr lang="tr-TR" sz="600" dirty="0">
                        <a:latin typeface="Times New Roman"/>
                        <a:ea typeface="Times New Roman"/>
                        <a:cs typeface="Times New Roman"/>
                      </a:endParaRPr>
                    </a:p>
                  </a:txBody>
                  <a:tcPr marL="21861" marR="21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r>
            </a:tbl>
          </a:graphicData>
        </a:graphic>
      </p:graphicFrame>
      <p:sp>
        <p:nvSpPr>
          <p:cNvPr id="6" name="5 Slayt Numarası Yer Tutucusu"/>
          <p:cNvSpPr>
            <a:spLocks noGrp="1"/>
          </p:cNvSpPr>
          <p:nvPr>
            <p:ph type="sldNum" sz="quarter" idx="12"/>
          </p:nvPr>
        </p:nvSpPr>
        <p:spPr/>
        <p:txBody>
          <a:bodyPr/>
          <a:lstStyle/>
          <a:p>
            <a:fld id="{7370D358-5A90-4626-AB58-5274E0ED5986}" type="slidenum">
              <a:rPr lang="tr-TR" smtClean="0"/>
              <a:pPr/>
              <a:t>45</a:t>
            </a:fld>
            <a:endParaRPr lang="tr-TR"/>
          </a:p>
        </p:txBody>
      </p:sp>
    </p:spTree>
    <p:extLst>
      <p:ext uri="{BB962C8B-B14F-4D97-AF65-F5344CB8AC3E}">
        <p14:creationId xmlns:p14="http://schemas.microsoft.com/office/powerpoint/2010/main" val="3570358686"/>
      </p:ext>
    </p:extLst>
  </p:cSld>
  <p:clrMapOvr>
    <a:masterClrMapping/>
  </p:clrMapOvr>
  <p:transition spd="slow" advTm="5000">
    <p:wedge/>
    <p:sndAc>
      <p:stSnd>
        <p:snd r:embed="rId2" name="laser.wav"/>
      </p:stSnd>
    </p:sndAc>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95536" y="1196752"/>
            <a:ext cx="8568952" cy="523220"/>
          </a:xfrm>
          <a:prstGeom prst="rect">
            <a:avLst/>
          </a:prstGeom>
        </p:spPr>
        <p:txBody>
          <a:bodyPr wrap="square">
            <a:spAutoFit/>
          </a:bodyPr>
          <a:lstStyle/>
          <a:p>
            <a:r>
              <a:rPr lang="tr-TR" sz="1400" dirty="0" smtClean="0"/>
              <a:t>Okulumuzda </a:t>
            </a:r>
            <a:r>
              <a:rPr lang="tr-TR" sz="1400" dirty="0"/>
              <a:t>ders programları mevcut öğretmen kadrosu esas alınarak, seçmeli derslerde velilerin de görüşleri alınarak okul idaresi tarafından eğitim öğretim dönemlerinin başında uygun bir şekilde hazırlanır.</a:t>
            </a:r>
          </a:p>
        </p:txBody>
      </p:sp>
      <p:graphicFrame>
        <p:nvGraphicFramePr>
          <p:cNvPr id="5" name="Tablo 4"/>
          <p:cNvGraphicFramePr>
            <a:graphicFrameLocks noGrp="1"/>
          </p:cNvGraphicFramePr>
          <p:nvPr>
            <p:extLst>
              <p:ext uri="{D42A27DB-BD31-4B8C-83A1-F6EECF244321}">
                <p14:modId xmlns:p14="http://schemas.microsoft.com/office/powerpoint/2010/main" val="3467980112"/>
              </p:ext>
            </p:extLst>
          </p:nvPr>
        </p:nvGraphicFramePr>
        <p:xfrm>
          <a:off x="1187624" y="2276872"/>
          <a:ext cx="6264696" cy="3384377"/>
        </p:xfrm>
        <a:graphic>
          <a:graphicData uri="http://schemas.openxmlformats.org/drawingml/2006/table">
            <a:tbl>
              <a:tblPr firstRow="1" firstCol="1" bandRow="1">
                <a:tableStyleId>{00A15C55-8517-42AA-B614-E9B94910E393}</a:tableStyleId>
              </a:tblPr>
              <a:tblGrid>
                <a:gridCol w="2478758"/>
                <a:gridCol w="3785938"/>
              </a:tblGrid>
              <a:tr h="622725">
                <a:tc gridSpan="2">
                  <a:txBody>
                    <a:bodyPr/>
                    <a:lstStyle/>
                    <a:p>
                      <a:pPr>
                        <a:lnSpc>
                          <a:spcPct val="115000"/>
                        </a:lnSpc>
                      </a:pPr>
                      <a:endParaRPr lang="tr-TR" sz="1100" dirty="0">
                        <a:effectLst/>
                        <a:latin typeface="Calibri"/>
                        <a:cs typeface="Times New Roman"/>
                      </a:endParaRPr>
                    </a:p>
                  </a:txBody>
                  <a:tcPr marL="44450" marR="44450" marT="0" marB="0" anchor="ctr"/>
                </a:tc>
                <a:tc hMerge="1">
                  <a:txBody>
                    <a:bodyPr/>
                    <a:lstStyle/>
                    <a:p>
                      <a:endParaRPr lang="tr-TR"/>
                    </a:p>
                  </a:txBody>
                  <a:tcPr/>
                </a:tc>
              </a:tr>
              <a:tr h="270750">
                <a:tc>
                  <a:txBody>
                    <a:bodyPr/>
                    <a:lstStyle/>
                    <a:p>
                      <a:pPr>
                        <a:lnSpc>
                          <a:spcPct val="115000"/>
                        </a:lnSpc>
                        <a:spcAft>
                          <a:spcPts val="0"/>
                        </a:spcAft>
                      </a:pPr>
                      <a:r>
                        <a:rPr lang="tr-TR" sz="1100">
                          <a:effectLst/>
                        </a:rPr>
                        <a:t>Öğretim Yılı Başlangıcı</a:t>
                      </a:r>
                      <a:endParaRPr lang="tr-T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tr-TR" sz="1100" dirty="0" smtClean="0">
                          <a:effectLst/>
                        </a:rPr>
                        <a:t>14 </a:t>
                      </a:r>
                      <a:r>
                        <a:rPr lang="tr-TR" sz="1100" dirty="0">
                          <a:effectLst/>
                        </a:rPr>
                        <a:t>EYLÜL </a:t>
                      </a:r>
                      <a:r>
                        <a:rPr lang="tr-TR" sz="1100" dirty="0" smtClean="0">
                          <a:effectLst/>
                        </a:rPr>
                        <a:t>2014 </a:t>
                      </a:r>
                      <a:r>
                        <a:rPr lang="tr-TR" sz="1100" dirty="0">
                          <a:effectLst/>
                        </a:rPr>
                        <a:t>PAZARTESİ</a:t>
                      </a:r>
                      <a:endParaRPr lang="tr-TR" sz="1100" dirty="0">
                        <a:effectLst/>
                        <a:latin typeface="Calibri"/>
                        <a:ea typeface="Calibri"/>
                        <a:cs typeface="Times New Roman"/>
                      </a:endParaRPr>
                    </a:p>
                  </a:txBody>
                  <a:tcPr marL="44450" marR="44450" marT="0" marB="0" anchor="b"/>
                </a:tc>
              </a:tr>
              <a:tr h="270750">
                <a:tc>
                  <a:txBody>
                    <a:bodyPr/>
                    <a:lstStyle/>
                    <a:p>
                      <a:pPr>
                        <a:lnSpc>
                          <a:spcPct val="115000"/>
                        </a:lnSpc>
                        <a:spcAft>
                          <a:spcPts val="0"/>
                        </a:spcAft>
                      </a:pPr>
                      <a:r>
                        <a:rPr lang="tr-TR" sz="1100">
                          <a:effectLst/>
                        </a:rPr>
                        <a:t>Kurban Bayramı Tatili</a:t>
                      </a:r>
                      <a:endParaRPr lang="tr-T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tr-TR" sz="1100" dirty="0">
                          <a:effectLst/>
                        </a:rPr>
                        <a:t>24 EKİM ÇARŞ. ½ 25,26,27,28 EKİM 2012</a:t>
                      </a:r>
                      <a:endParaRPr lang="tr-TR" sz="1100" dirty="0">
                        <a:effectLst/>
                        <a:latin typeface="Calibri"/>
                        <a:ea typeface="Calibri"/>
                        <a:cs typeface="Times New Roman"/>
                      </a:endParaRPr>
                    </a:p>
                  </a:txBody>
                  <a:tcPr marL="44450" marR="44450" marT="0" marB="0" anchor="b"/>
                </a:tc>
              </a:tr>
              <a:tr h="284288">
                <a:tc>
                  <a:txBody>
                    <a:bodyPr/>
                    <a:lstStyle/>
                    <a:p>
                      <a:pPr>
                        <a:lnSpc>
                          <a:spcPct val="115000"/>
                        </a:lnSpc>
                        <a:spcAft>
                          <a:spcPts val="0"/>
                        </a:spcAft>
                      </a:pPr>
                      <a:r>
                        <a:rPr lang="tr-TR" sz="1100">
                          <a:effectLst/>
                        </a:rPr>
                        <a:t>Cumhuriyet Bayramı</a:t>
                      </a:r>
                      <a:endParaRPr lang="tr-T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tr-TR" sz="1100">
                          <a:effectLst/>
                        </a:rPr>
                        <a:t>29 EKİM 2012 PAZARTESİ</a:t>
                      </a:r>
                      <a:endParaRPr lang="tr-TR" sz="1100">
                        <a:effectLst/>
                        <a:latin typeface="Calibri"/>
                        <a:ea typeface="Calibri"/>
                        <a:cs typeface="Times New Roman"/>
                      </a:endParaRPr>
                    </a:p>
                  </a:txBody>
                  <a:tcPr marL="44450" marR="44450" marT="0" marB="0" anchor="b"/>
                </a:tc>
              </a:tr>
              <a:tr h="270750">
                <a:tc>
                  <a:txBody>
                    <a:bodyPr/>
                    <a:lstStyle/>
                    <a:p>
                      <a:pPr>
                        <a:lnSpc>
                          <a:spcPct val="115000"/>
                        </a:lnSpc>
                        <a:spcAft>
                          <a:spcPts val="0"/>
                        </a:spcAft>
                      </a:pPr>
                      <a:r>
                        <a:rPr lang="tr-TR" sz="1100">
                          <a:effectLst/>
                        </a:rPr>
                        <a:t>1. Sınav Haftası</a:t>
                      </a:r>
                      <a:endParaRPr lang="tr-T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tr-TR" sz="1100">
                          <a:effectLst/>
                        </a:rPr>
                        <a:t>30 EKİM 2012 SALI - 2 KASIM 2012 CUMA</a:t>
                      </a:r>
                      <a:endParaRPr lang="tr-TR" sz="1100">
                        <a:effectLst/>
                        <a:latin typeface="Calibri"/>
                        <a:ea typeface="Calibri"/>
                        <a:cs typeface="Times New Roman"/>
                      </a:endParaRPr>
                    </a:p>
                  </a:txBody>
                  <a:tcPr marL="44450" marR="44450" marT="0" marB="0" anchor="b"/>
                </a:tc>
              </a:tr>
              <a:tr h="270750">
                <a:tc>
                  <a:txBody>
                    <a:bodyPr/>
                    <a:lstStyle/>
                    <a:p>
                      <a:pPr>
                        <a:lnSpc>
                          <a:spcPct val="115000"/>
                        </a:lnSpc>
                        <a:spcAft>
                          <a:spcPts val="0"/>
                        </a:spcAft>
                      </a:pPr>
                      <a:r>
                        <a:rPr lang="tr-TR" sz="1100">
                          <a:effectLst/>
                        </a:rPr>
                        <a:t>2. Sınav Haftası</a:t>
                      </a:r>
                      <a:endParaRPr lang="tr-T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tr-TR" sz="1100">
                          <a:effectLst/>
                        </a:rPr>
                        <a:t>26 KASIM 2012 PAZARTESİ-04 ARALIK 2012 SALI</a:t>
                      </a:r>
                      <a:endParaRPr lang="tr-TR" sz="1100">
                        <a:effectLst/>
                        <a:latin typeface="Calibri"/>
                        <a:ea typeface="Calibri"/>
                        <a:cs typeface="Times New Roman"/>
                      </a:endParaRPr>
                    </a:p>
                  </a:txBody>
                  <a:tcPr marL="44450" marR="44450" marT="0" marB="0" anchor="b"/>
                </a:tc>
              </a:tr>
              <a:tr h="284288">
                <a:tc>
                  <a:txBody>
                    <a:bodyPr/>
                    <a:lstStyle/>
                    <a:p>
                      <a:pPr>
                        <a:lnSpc>
                          <a:spcPct val="115000"/>
                        </a:lnSpc>
                        <a:spcAft>
                          <a:spcPts val="0"/>
                        </a:spcAft>
                      </a:pPr>
                      <a:r>
                        <a:rPr lang="tr-TR" sz="1100">
                          <a:effectLst/>
                        </a:rPr>
                        <a:t>Ara Karne-Genel Veli Toplantısı</a:t>
                      </a:r>
                      <a:endParaRPr lang="tr-T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tr-TR" sz="1100">
                          <a:effectLst/>
                        </a:rPr>
                        <a:t>16 ARALIK 2012 PAZAR</a:t>
                      </a:r>
                      <a:endParaRPr lang="tr-TR" sz="1100">
                        <a:effectLst/>
                        <a:latin typeface="Calibri"/>
                        <a:ea typeface="Calibri"/>
                        <a:cs typeface="Times New Roman"/>
                      </a:endParaRPr>
                    </a:p>
                  </a:txBody>
                  <a:tcPr marL="44450" marR="44450" marT="0" marB="0" anchor="b"/>
                </a:tc>
              </a:tr>
              <a:tr h="270750">
                <a:tc>
                  <a:txBody>
                    <a:bodyPr/>
                    <a:lstStyle/>
                    <a:p>
                      <a:pPr>
                        <a:lnSpc>
                          <a:spcPct val="115000"/>
                        </a:lnSpc>
                        <a:spcAft>
                          <a:spcPts val="0"/>
                        </a:spcAft>
                      </a:pPr>
                      <a:r>
                        <a:rPr lang="tr-TR" sz="1100">
                          <a:effectLst/>
                        </a:rPr>
                        <a:t>Yılbaşı Tatili</a:t>
                      </a:r>
                      <a:endParaRPr lang="tr-T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tr-TR" sz="1100">
                          <a:effectLst/>
                        </a:rPr>
                        <a:t>1 OCAK 2013 SALI</a:t>
                      </a:r>
                      <a:endParaRPr lang="tr-TR" sz="1100">
                        <a:effectLst/>
                        <a:latin typeface="Calibri"/>
                        <a:ea typeface="Calibri"/>
                        <a:cs typeface="Times New Roman"/>
                      </a:endParaRPr>
                    </a:p>
                  </a:txBody>
                  <a:tcPr marL="44450" marR="44450" marT="0" marB="0" anchor="b"/>
                </a:tc>
              </a:tr>
              <a:tr h="270750">
                <a:tc>
                  <a:txBody>
                    <a:bodyPr/>
                    <a:lstStyle/>
                    <a:p>
                      <a:pPr>
                        <a:lnSpc>
                          <a:spcPct val="115000"/>
                        </a:lnSpc>
                        <a:spcAft>
                          <a:spcPts val="0"/>
                        </a:spcAft>
                      </a:pPr>
                      <a:r>
                        <a:rPr lang="tr-TR" sz="1100">
                          <a:effectLst/>
                        </a:rPr>
                        <a:t>3. Sınav Haftası</a:t>
                      </a:r>
                      <a:endParaRPr lang="tr-T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tr-TR" sz="1100">
                          <a:effectLst/>
                        </a:rPr>
                        <a:t>07 OCAK 2013 PAZARTESİ-15 OCAK 2013 SALI</a:t>
                      </a:r>
                      <a:endParaRPr lang="tr-TR" sz="1100">
                        <a:effectLst/>
                        <a:latin typeface="Calibri"/>
                        <a:ea typeface="Calibri"/>
                        <a:cs typeface="Times New Roman"/>
                      </a:endParaRPr>
                    </a:p>
                  </a:txBody>
                  <a:tcPr marL="44450" marR="44450" marT="0" marB="0" anchor="b"/>
                </a:tc>
              </a:tr>
              <a:tr h="284288">
                <a:tc>
                  <a:txBody>
                    <a:bodyPr/>
                    <a:lstStyle/>
                    <a:p>
                      <a:pPr>
                        <a:lnSpc>
                          <a:spcPct val="115000"/>
                        </a:lnSpc>
                        <a:spcAft>
                          <a:spcPts val="0"/>
                        </a:spcAft>
                      </a:pPr>
                      <a:r>
                        <a:rPr lang="tr-TR" sz="1100">
                          <a:effectLst/>
                        </a:rPr>
                        <a:t>Not Fişleri Son Teslim Tarihi</a:t>
                      </a:r>
                      <a:endParaRPr lang="tr-T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tr-TR" sz="1100">
                          <a:effectLst/>
                        </a:rPr>
                        <a:t>21 OCAK 2013 PAZARTESİ</a:t>
                      </a:r>
                      <a:endParaRPr lang="tr-TR" sz="1100">
                        <a:effectLst/>
                        <a:latin typeface="Calibri"/>
                        <a:ea typeface="Calibri"/>
                        <a:cs typeface="Times New Roman"/>
                      </a:endParaRPr>
                    </a:p>
                  </a:txBody>
                  <a:tcPr marL="44450" marR="44450" marT="0" marB="0" anchor="b"/>
                </a:tc>
              </a:tr>
              <a:tr h="284288">
                <a:tc>
                  <a:txBody>
                    <a:bodyPr/>
                    <a:lstStyle/>
                    <a:p>
                      <a:pPr>
                        <a:lnSpc>
                          <a:spcPct val="115000"/>
                        </a:lnSpc>
                        <a:spcAft>
                          <a:spcPts val="0"/>
                        </a:spcAft>
                      </a:pPr>
                      <a:r>
                        <a:rPr lang="tr-TR" sz="1100">
                          <a:effectLst/>
                        </a:rPr>
                        <a:t>1. Dönemin Sona Ermesi</a:t>
                      </a:r>
                      <a:endParaRPr lang="tr-T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tr-TR" sz="1100" dirty="0" smtClean="0">
                          <a:effectLst/>
                        </a:rPr>
                        <a:t>23 </a:t>
                      </a:r>
                      <a:r>
                        <a:rPr lang="tr-TR" sz="1100" dirty="0">
                          <a:effectLst/>
                        </a:rPr>
                        <a:t>OCAK </a:t>
                      </a:r>
                      <a:r>
                        <a:rPr lang="tr-TR" sz="1100" dirty="0" smtClean="0">
                          <a:effectLst/>
                        </a:rPr>
                        <a:t>2014CUMA</a:t>
                      </a:r>
                      <a:endParaRPr lang="tr-TR" sz="1100" dirty="0">
                        <a:effectLst/>
                        <a:latin typeface="Calibri"/>
                        <a:ea typeface="Calibri"/>
                        <a:cs typeface="Times New Roman"/>
                      </a:endParaRPr>
                    </a:p>
                  </a:txBody>
                  <a:tcPr marL="44450" marR="44450" marT="0" marB="0" anchor="b"/>
                </a:tc>
              </a:tr>
            </a:tbl>
          </a:graphicData>
        </a:graphic>
      </p:graphicFrame>
      <p:sp>
        <p:nvSpPr>
          <p:cNvPr id="6" name="Rectangle 1"/>
          <p:cNvSpPr>
            <a:spLocks noChangeArrowheads="1"/>
          </p:cNvSpPr>
          <p:nvPr/>
        </p:nvSpPr>
        <p:spPr bwMode="auto">
          <a:xfrm>
            <a:off x="1649413" y="1643876"/>
            <a:ext cx="458414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2012/2013 EĞİTİM- </a:t>
            </a:r>
            <a:r>
              <a:rPr kumimoji="0" lang="tr-TR" sz="1200" b="1" i="0" u="none" strike="noStrike" cap="none" normalizeH="0" baseline="0" dirty="0" smtClean="0">
                <a:ln>
                  <a:noFill/>
                </a:ln>
                <a:solidFill>
                  <a:schemeClr val="bg1"/>
                </a:solidFill>
                <a:effectLst/>
                <a:latin typeface="Calibri"/>
                <a:ea typeface="Calibri" pitchFamily="34" charset="0"/>
                <a:cs typeface="Times New Roman" pitchFamily="18" charset="0"/>
              </a:rPr>
              <a:t>Ö</a:t>
            </a:r>
            <a:r>
              <a:rPr kumimoji="0" lang="tr-TR" sz="12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ĞRETİM YILI </a:t>
            </a:r>
            <a:r>
              <a:rPr kumimoji="0" lang="tr-TR" sz="1200" b="1" i="0" u="none" strike="noStrike" cap="none" normalizeH="0" baseline="0" dirty="0" smtClean="0">
                <a:ln>
                  <a:noFill/>
                </a:ln>
                <a:solidFill>
                  <a:schemeClr val="bg1"/>
                </a:solidFill>
                <a:effectLst/>
                <a:latin typeface="Calibri"/>
                <a:ea typeface="Calibri" pitchFamily="34" charset="0"/>
                <a:cs typeface="Times New Roman" pitchFamily="18" charset="0"/>
              </a:rPr>
              <a:t>Ç</a:t>
            </a:r>
            <a:r>
              <a:rPr kumimoji="0" lang="tr-TR" sz="12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ALIŞMA TAKVİMİ</a:t>
            </a:r>
            <a:endParaRPr kumimoji="0" lang="tr-TR" sz="800" b="0" i="0" u="none" strike="noStrike" cap="none" normalizeH="0" baseline="0" dirty="0" smtClean="0">
              <a:ln>
                <a:noFill/>
              </a:ln>
              <a:solidFill>
                <a:schemeClr val="bg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6 Slayt Numarası Yer Tutucusu"/>
          <p:cNvSpPr>
            <a:spLocks noGrp="1"/>
          </p:cNvSpPr>
          <p:nvPr>
            <p:ph type="sldNum" sz="quarter" idx="12"/>
          </p:nvPr>
        </p:nvSpPr>
        <p:spPr/>
        <p:txBody>
          <a:bodyPr/>
          <a:lstStyle/>
          <a:p>
            <a:fld id="{7370D358-5A90-4626-AB58-5274E0ED5986}" type="slidenum">
              <a:rPr lang="tr-TR" smtClean="0"/>
              <a:pPr/>
              <a:t>46</a:t>
            </a:fld>
            <a:endParaRPr lang="tr-TR"/>
          </a:p>
        </p:txBody>
      </p:sp>
    </p:spTree>
    <p:extLst>
      <p:ext uri="{BB962C8B-B14F-4D97-AF65-F5344CB8AC3E}">
        <p14:creationId xmlns:p14="http://schemas.microsoft.com/office/powerpoint/2010/main" val="3482999568"/>
      </p:ext>
    </p:extLst>
  </p:cSld>
  <p:clrMapOvr>
    <a:masterClrMapping/>
  </p:clrMapOvr>
  <p:transition spd="slow" advTm="5000">
    <p:wedge/>
    <p:sndAc>
      <p:stSnd>
        <p:snd r:embed="rId2" name="laser.wav"/>
      </p:stSnd>
    </p:sndAc>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494918529"/>
              </p:ext>
            </p:extLst>
          </p:nvPr>
        </p:nvGraphicFramePr>
        <p:xfrm>
          <a:off x="1297906" y="980728"/>
          <a:ext cx="6401196" cy="3414512"/>
        </p:xfrm>
        <a:graphic>
          <a:graphicData uri="http://schemas.openxmlformats.org/drawingml/2006/table">
            <a:tbl>
              <a:tblPr firstRow="1" firstCol="1" bandRow="1">
                <a:tableStyleId>{00A15C55-8517-42AA-B614-E9B94910E393}</a:tableStyleId>
              </a:tblPr>
              <a:tblGrid>
                <a:gridCol w="2571563"/>
                <a:gridCol w="3829633"/>
              </a:tblGrid>
              <a:tr h="550208">
                <a:tc gridSpan="2">
                  <a:txBody>
                    <a:bodyPr/>
                    <a:lstStyle/>
                    <a:p>
                      <a:pPr algn="ctr">
                        <a:lnSpc>
                          <a:spcPct val="115000"/>
                        </a:lnSpc>
                        <a:spcAft>
                          <a:spcPts val="0"/>
                        </a:spcAft>
                      </a:pPr>
                      <a:r>
                        <a:rPr lang="tr-TR" sz="1100" dirty="0">
                          <a:effectLst/>
                        </a:rPr>
                        <a:t>2012-2013 Öğretim Yılı</a:t>
                      </a:r>
                      <a:br>
                        <a:rPr lang="tr-TR" sz="1100" dirty="0">
                          <a:effectLst/>
                        </a:rPr>
                      </a:br>
                      <a:r>
                        <a:rPr lang="tr-TR" sz="1100" dirty="0">
                          <a:effectLst/>
                        </a:rPr>
                        <a:t>ÇALIŞMA TAKVİMİ</a:t>
                      </a:r>
                      <a:endParaRPr lang="tr-TR" sz="1100" dirty="0">
                        <a:effectLst/>
                        <a:latin typeface="Calibri"/>
                        <a:ea typeface="Calibri"/>
                        <a:cs typeface="Times New Roman"/>
                      </a:endParaRPr>
                    </a:p>
                  </a:txBody>
                  <a:tcPr marL="44450" marR="44450" marT="0" marB="0" anchor="ctr"/>
                </a:tc>
                <a:tc hMerge="1">
                  <a:txBody>
                    <a:bodyPr/>
                    <a:lstStyle/>
                    <a:p>
                      <a:endParaRPr lang="tr-TR"/>
                    </a:p>
                  </a:txBody>
                  <a:tcPr/>
                </a:tc>
              </a:tr>
              <a:tr h="280814">
                <a:tc>
                  <a:txBody>
                    <a:bodyPr/>
                    <a:lstStyle/>
                    <a:p>
                      <a:pPr>
                        <a:lnSpc>
                          <a:spcPct val="115000"/>
                        </a:lnSpc>
                        <a:spcAft>
                          <a:spcPts val="0"/>
                        </a:spcAft>
                      </a:pPr>
                      <a:r>
                        <a:rPr lang="tr-TR" sz="1100">
                          <a:effectLst/>
                        </a:rPr>
                        <a:t>2. Yarıyıl Başlangıç</a:t>
                      </a:r>
                      <a:endParaRPr lang="tr-T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tr-TR" sz="1100" dirty="0" smtClean="0">
                          <a:effectLst/>
                        </a:rPr>
                        <a:t>09 </a:t>
                      </a:r>
                      <a:r>
                        <a:rPr lang="tr-TR" sz="1100" dirty="0">
                          <a:effectLst/>
                        </a:rPr>
                        <a:t>ŞUBAT 2013 PAZARTESİ</a:t>
                      </a:r>
                      <a:endParaRPr lang="tr-TR" sz="1100" dirty="0">
                        <a:effectLst/>
                        <a:latin typeface="Calibri"/>
                        <a:ea typeface="Calibri"/>
                        <a:cs typeface="Times New Roman"/>
                      </a:endParaRPr>
                    </a:p>
                  </a:txBody>
                  <a:tcPr marL="44450" marR="44450" marT="0" marB="0" anchor="b"/>
                </a:tc>
              </a:tr>
              <a:tr h="280814">
                <a:tc>
                  <a:txBody>
                    <a:bodyPr/>
                    <a:lstStyle/>
                    <a:p>
                      <a:pPr>
                        <a:lnSpc>
                          <a:spcPct val="115000"/>
                        </a:lnSpc>
                        <a:spcAft>
                          <a:spcPts val="0"/>
                        </a:spcAft>
                      </a:pPr>
                      <a:r>
                        <a:rPr lang="tr-TR" sz="1100">
                          <a:effectLst/>
                        </a:rPr>
                        <a:t>1. Sınav Haftası</a:t>
                      </a:r>
                      <a:endParaRPr lang="tr-T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tr-TR" sz="1100">
                          <a:effectLst/>
                        </a:rPr>
                        <a:t>25 MART 2013 PAZARTESİ-28 MART 2013 PERŞEMBE</a:t>
                      </a:r>
                      <a:endParaRPr lang="tr-TR" sz="1100">
                        <a:effectLst/>
                        <a:latin typeface="Calibri"/>
                        <a:ea typeface="Calibri"/>
                        <a:cs typeface="Times New Roman"/>
                      </a:endParaRPr>
                    </a:p>
                  </a:txBody>
                  <a:tcPr marL="44450" marR="44450" marT="0" marB="0" anchor="b"/>
                </a:tc>
              </a:tr>
              <a:tr h="294855">
                <a:tc>
                  <a:txBody>
                    <a:bodyPr/>
                    <a:lstStyle/>
                    <a:p>
                      <a:pPr>
                        <a:lnSpc>
                          <a:spcPct val="115000"/>
                        </a:lnSpc>
                        <a:spcAft>
                          <a:spcPts val="0"/>
                        </a:spcAft>
                      </a:pPr>
                      <a:r>
                        <a:rPr lang="tr-TR" sz="1100">
                          <a:effectLst/>
                        </a:rPr>
                        <a:t>Ulusal Egemenlik ve Çocuk Bayramı</a:t>
                      </a:r>
                      <a:endParaRPr lang="tr-T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tr-TR" sz="1100">
                          <a:effectLst/>
                        </a:rPr>
                        <a:t>23 NİSAN 2013 SALI</a:t>
                      </a:r>
                      <a:endParaRPr lang="tr-TR" sz="1100">
                        <a:effectLst/>
                        <a:latin typeface="Calibri"/>
                        <a:ea typeface="Calibri"/>
                        <a:cs typeface="Times New Roman"/>
                      </a:endParaRPr>
                    </a:p>
                  </a:txBody>
                  <a:tcPr marL="44450" marR="44450" marT="0" marB="0" anchor="b"/>
                </a:tc>
              </a:tr>
              <a:tr h="280814">
                <a:tc>
                  <a:txBody>
                    <a:bodyPr/>
                    <a:lstStyle/>
                    <a:p>
                      <a:pPr>
                        <a:lnSpc>
                          <a:spcPct val="115000"/>
                        </a:lnSpc>
                        <a:spcAft>
                          <a:spcPts val="0"/>
                        </a:spcAft>
                      </a:pPr>
                      <a:r>
                        <a:rPr lang="tr-TR" sz="1100">
                          <a:effectLst/>
                        </a:rPr>
                        <a:t>2. Sınav Haftası</a:t>
                      </a:r>
                      <a:endParaRPr lang="tr-T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tr-TR" sz="1100">
                          <a:effectLst/>
                        </a:rPr>
                        <a:t>24 NİSAN 2013 ÇARŞAMBA-3 MAYIS 2013 CUMA</a:t>
                      </a:r>
                      <a:endParaRPr lang="tr-TR" sz="1100">
                        <a:effectLst/>
                        <a:latin typeface="Calibri"/>
                        <a:ea typeface="Calibri"/>
                        <a:cs typeface="Times New Roman"/>
                      </a:endParaRPr>
                    </a:p>
                  </a:txBody>
                  <a:tcPr marL="44450" marR="44450" marT="0" marB="0" anchor="b"/>
                </a:tc>
              </a:tr>
              <a:tr h="280814">
                <a:tc>
                  <a:txBody>
                    <a:bodyPr/>
                    <a:lstStyle/>
                    <a:p>
                      <a:pPr>
                        <a:lnSpc>
                          <a:spcPct val="115000"/>
                        </a:lnSpc>
                        <a:spcAft>
                          <a:spcPts val="0"/>
                        </a:spcAft>
                      </a:pPr>
                      <a:r>
                        <a:rPr lang="tr-TR" sz="1100">
                          <a:effectLst/>
                        </a:rPr>
                        <a:t>1 Mayıs Resmi Tatil</a:t>
                      </a:r>
                      <a:endParaRPr lang="tr-T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tr-TR" sz="1100">
                          <a:effectLst/>
                        </a:rPr>
                        <a:t>1 MAYIS 2013 ÇARŞAMBA</a:t>
                      </a:r>
                      <a:endParaRPr lang="tr-TR" sz="1100">
                        <a:effectLst/>
                        <a:latin typeface="Calibri"/>
                        <a:ea typeface="Calibri"/>
                        <a:cs typeface="Times New Roman"/>
                      </a:endParaRPr>
                    </a:p>
                  </a:txBody>
                  <a:tcPr marL="44450" marR="44450" marT="0" marB="0" anchor="b"/>
                </a:tc>
              </a:tr>
              <a:tr h="294855">
                <a:tc>
                  <a:txBody>
                    <a:bodyPr/>
                    <a:lstStyle/>
                    <a:p>
                      <a:pPr>
                        <a:lnSpc>
                          <a:spcPct val="115000"/>
                        </a:lnSpc>
                        <a:spcAft>
                          <a:spcPts val="0"/>
                        </a:spcAft>
                      </a:pPr>
                      <a:r>
                        <a:rPr lang="tr-TR" sz="1100">
                          <a:effectLst/>
                        </a:rPr>
                        <a:t>Ara Karne-Genel Veli Toplantısı</a:t>
                      </a:r>
                      <a:endParaRPr lang="tr-T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tr-TR" sz="1100">
                          <a:effectLst/>
                        </a:rPr>
                        <a:t>12 MAYIS 2013 PAZAR</a:t>
                      </a:r>
                      <a:endParaRPr lang="tr-TR" sz="1100">
                        <a:effectLst/>
                        <a:latin typeface="Calibri"/>
                        <a:ea typeface="Calibri"/>
                        <a:cs typeface="Times New Roman"/>
                      </a:endParaRPr>
                    </a:p>
                  </a:txBody>
                  <a:tcPr marL="44450" marR="44450" marT="0" marB="0" anchor="b"/>
                </a:tc>
              </a:tr>
              <a:tr h="280814">
                <a:tc>
                  <a:txBody>
                    <a:bodyPr/>
                    <a:lstStyle/>
                    <a:p>
                      <a:pPr>
                        <a:lnSpc>
                          <a:spcPct val="115000"/>
                        </a:lnSpc>
                        <a:spcAft>
                          <a:spcPts val="0"/>
                        </a:spcAft>
                      </a:pPr>
                      <a:r>
                        <a:rPr lang="tr-TR" sz="1100">
                          <a:effectLst/>
                        </a:rPr>
                        <a:t>Gençlik ve Spor Bayramı</a:t>
                      </a:r>
                      <a:endParaRPr lang="tr-T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tr-TR" sz="1100">
                          <a:effectLst/>
                        </a:rPr>
                        <a:t>19-20 MAYIS 2013 PAZAR-PAZARTESİ</a:t>
                      </a:r>
                      <a:endParaRPr lang="tr-TR" sz="1100">
                        <a:effectLst/>
                        <a:latin typeface="Calibri"/>
                        <a:ea typeface="Calibri"/>
                        <a:cs typeface="Times New Roman"/>
                      </a:endParaRPr>
                    </a:p>
                  </a:txBody>
                  <a:tcPr marL="44450" marR="44450" marT="0" marB="0" anchor="b"/>
                </a:tc>
              </a:tr>
              <a:tr h="280814">
                <a:tc>
                  <a:txBody>
                    <a:bodyPr/>
                    <a:lstStyle/>
                    <a:p>
                      <a:pPr>
                        <a:lnSpc>
                          <a:spcPct val="115000"/>
                        </a:lnSpc>
                        <a:spcAft>
                          <a:spcPts val="0"/>
                        </a:spcAft>
                      </a:pPr>
                      <a:r>
                        <a:rPr lang="tr-TR" sz="1100">
                          <a:effectLst/>
                        </a:rPr>
                        <a:t>3. Sınav Haftası</a:t>
                      </a:r>
                      <a:endParaRPr lang="tr-T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tr-TR" sz="1100">
                          <a:effectLst/>
                        </a:rPr>
                        <a:t>27 MAYIS 2013 PAZARTESİ-04 HAZİRAN 2013 SALI</a:t>
                      </a:r>
                      <a:endParaRPr lang="tr-TR" sz="1100">
                        <a:effectLst/>
                        <a:latin typeface="Calibri"/>
                        <a:ea typeface="Calibri"/>
                        <a:cs typeface="Times New Roman"/>
                      </a:endParaRPr>
                    </a:p>
                  </a:txBody>
                  <a:tcPr marL="44450" marR="44450" marT="0" marB="0" anchor="b"/>
                </a:tc>
              </a:tr>
              <a:tr h="294855">
                <a:tc>
                  <a:txBody>
                    <a:bodyPr/>
                    <a:lstStyle/>
                    <a:p>
                      <a:pPr>
                        <a:lnSpc>
                          <a:spcPct val="115000"/>
                        </a:lnSpc>
                        <a:spcAft>
                          <a:spcPts val="0"/>
                        </a:spcAft>
                      </a:pPr>
                      <a:r>
                        <a:rPr lang="tr-TR" sz="1100">
                          <a:effectLst/>
                        </a:rPr>
                        <a:t>Not Fişleri Son Teslim Tarihi</a:t>
                      </a:r>
                      <a:endParaRPr lang="tr-T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tr-TR" sz="1100">
                          <a:effectLst/>
                        </a:rPr>
                        <a:t>10 HAZİRAN 2013 PAZARTESİ</a:t>
                      </a:r>
                      <a:endParaRPr lang="tr-TR" sz="1100">
                        <a:effectLst/>
                        <a:latin typeface="Calibri"/>
                        <a:ea typeface="Calibri"/>
                        <a:cs typeface="Times New Roman"/>
                      </a:endParaRPr>
                    </a:p>
                  </a:txBody>
                  <a:tcPr marL="44450" marR="44450" marT="0" marB="0" anchor="b"/>
                </a:tc>
              </a:tr>
              <a:tr h="294855">
                <a:tc>
                  <a:txBody>
                    <a:bodyPr/>
                    <a:lstStyle/>
                    <a:p>
                      <a:pPr>
                        <a:lnSpc>
                          <a:spcPct val="115000"/>
                        </a:lnSpc>
                        <a:spcAft>
                          <a:spcPts val="0"/>
                        </a:spcAft>
                      </a:pPr>
                      <a:r>
                        <a:rPr lang="tr-TR" sz="1100">
                          <a:effectLst/>
                        </a:rPr>
                        <a:t>Öğretim Yılı Sonu</a:t>
                      </a:r>
                      <a:endParaRPr lang="tr-T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tr-TR" sz="1100" dirty="0">
                          <a:effectLst/>
                        </a:rPr>
                        <a:t>14 HAZİRAN 2013 CUMA</a:t>
                      </a:r>
                      <a:endParaRPr lang="tr-TR" sz="1100" dirty="0">
                        <a:effectLst/>
                        <a:latin typeface="Calibri"/>
                        <a:ea typeface="Calibri"/>
                        <a:cs typeface="Times New Roman"/>
                      </a:endParaRPr>
                    </a:p>
                  </a:txBody>
                  <a:tcPr marL="44450" marR="44450" marT="0" marB="0" anchor="b"/>
                </a:tc>
              </a:tr>
            </a:tbl>
          </a:graphicData>
        </a:graphic>
      </p:graphicFrame>
      <p:sp>
        <p:nvSpPr>
          <p:cNvPr id="5" name="Dikdörtgen 4"/>
          <p:cNvSpPr/>
          <p:nvPr/>
        </p:nvSpPr>
        <p:spPr>
          <a:xfrm>
            <a:off x="1546176" y="5085184"/>
            <a:ext cx="5904656" cy="584775"/>
          </a:xfrm>
          <a:prstGeom prst="rect">
            <a:avLst/>
          </a:prstGeom>
        </p:spPr>
        <p:txBody>
          <a:bodyPr wrap="square">
            <a:spAutoFit/>
          </a:bodyPr>
          <a:lstStyle/>
          <a:p>
            <a:r>
              <a:rPr lang="tr-TR" sz="1600" b="1" dirty="0"/>
              <a:t> </a:t>
            </a:r>
            <a:endParaRPr lang="tr-TR" sz="1600" dirty="0"/>
          </a:p>
          <a:p>
            <a:r>
              <a:rPr lang="tr-TR" sz="1600" dirty="0"/>
              <a:t>* ‘ </a:t>
            </a:r>
            <a:r>
              <a:rPr lang="tr-TR" sz="1600" b="1" dirty="0"/>
              <a:t>Güçlükler başarının değerini arttıran süslerdir.’</a:t>
            </a:r>
            <a:endParaRPr lang="tr-TR" sz="1600" dirty="0"/>
          </a:p>
        </p:txBody>
      </p:sp>
      <p:sp>
        <p:nvSpPr>
          <p:cNvPr id="6" name="5 Slayt Numarası Yer Tutucusu"/>
          <p:cNvSpPr>
            <a:spLocks noGrp="1"/>
          </p:cNvSpPr>
          <p:nvPr>
            <p:ph type="sldNum" sz="quarter" idx="12"/>
          </p:nvPr>
        </p:nvSpPr>
        <p:spPr/>
        <p:txBody>
          <a:bodyPr/>
          <a:lstStyle/>
          <a:p>
            <a:fld id="{7370D358-5A90-4626-AB58-5274E0ED5986}" type="slidenum">
              <a:rPr lang="tr-TR" smtClean="0"/>
              <a:pPr/>
              <a:t>47</a:t>
            </a:fld>
            <a:endParaRPr lang="tr-TR"/>
          </a:p>
        </p:txBody>
      </p:sp>
    </p:spTree>
    <p:extLst>
      <p:ext uri="{BB962C8B-B14F-4D97-AF65-F5344CB8AC3E}">
        <p14:creationId xmlns:p14="http://schemas.microsoft.com/office/powerpoint/2010/main" val="3969780750"/>
      </p:ext>
    </p:extLst>
  </p:cSld>
  <p:clrMapOvr>
    <a:masterClrMapping/>
  </p:clrMapOvr>
  <p:transition spd="slow" advTm="5000">
    <p:wedge/>
    <p:sndAc>
      <p:stSnd>
        <p:snd r:embed="rId2" name="laser.wav"/>
      </p:stSnd>
    </p:sndAc>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763688" y="85640"/>
            <a:ext cx="6264694" cy="307777"/>
          </a:xfrm>
          <a:prstGeom prst="rect">
            <a:avLst/>
          </a:prstGeom>
        </p:spPr>
        <p:txBody>
          <a:bodyPr wrap="square">
            <a:spAutoFit/>
          </a:bodyPr>
          <a:lstStyle/>
          <a:p>
            <a:r>
              <a:rPr lang="tr-TR" sz="1400" b="1" dirty="0" smtClean="0"/>
              <a:t>       2014-2015 </a:t>
            </a:r>
            <a:r>
              <a:rPr lang="tr-TR" sz="1400" b="1" dirty="0"/>
              <a:t>EĞİTİM ÖĞRETİM YILI 2. DÖNEM SINAV TAKVİMİ</a:t>
            </a:r>
            <a:endParaRPr lang="tr-TR" sz="1400" dirty="0"/>
          </a:p>
        </p:txBody>
      </p:sp>
      <p:sp>
        <p:nvSpPr>
          <p:cNvPr id="6" name="5 Slayt Numarası Yer Tutucusu"/>
          <p:cNvSpPr>
            <a:spLocks noGrp="1"/>
          </p:cNvSpPr>
          <p:nvPr>
            <p:ph type="sldNum" sz="quarter" idx="12"/>
          </p:nvPr>
        </p:nvSpPr>
        <p:spPr/>
        <p:txBody>
          <a:bodyPr/>
          <a:lstStyle/>
          <a:p>
            <a:fld id="{7370D358-5A90-4626-AB58-5274E0ED5986}" type="slidenum">
              <a:rPr lang="tr-TR" smtClean="0"/>
              <a:pPr/>
              <a:t>48</a:t>
            </a:fld>
            <a:endParaRPr lang="tr-TR"/>
          </a:p>
        </p:txBody>
      </p:sp>
      <p:pic>
        <p:nvPicPr>
          <p:cNvPr id="8194" name="Picture 2" descr="D:\tarama\SKMBT_28313052316330.jpg"/>
          <p:cNvPicPr>
            <a:picLocks noChangeAspect="1" noChangeArrowheads="1"/>
          </p:cNvPicPr>
          <p:nvPr/>
        </p:nvPicPr>
        <p:blipFill>
          <a:blip r:embed="rId3" cstate="print"/>
          <a:srcRect/>
          <a:stretch>
            <a:fillRect/>
          </a:stretch>
        </p:blipFill>
        <p:spPr bwMode="auto">
          <a:xfrm>
            <a:off x="1979712" y="332656"/>
            <a:ext cx="5256584" cy="6525344"/>
          </a:xfrm>
          <a:prstGeom prst="rect">
            <a:avLst/>
          </a:prstGeom>
          <a:noFill/>
        </p:spPr>
      </p:pic>
    </p:spTree>
    <p:extLst>
      <p:ext uri="{BB962C8B-B14F-4D97-AF65-F5344CB8AC3E}">
        <p14:creationId xmlns:p14="http://schemas.microsoft.com/office/powerpoint/2010/main" val="1584604338"/>
      </p:ext>
    </p:extLst>
  </p:cSld>
  <p:clrMapOvr>
    <a:masterClrMapping/>
  </p:clrMapOvr>
  <p:transition spd="slow" advTm="5000">
    <p:wedge/>
    <p:sndAc>
      <p:stSnd>
        <p:snd r:embed="rId2" name="laser.wav"/>
      </p:stSnd>
    </p:sndAc>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043608" y="1124744"/>
            <a:ext cx="7128792" cy="523220"/>
          </a:xfrm>
          <a:prstGeom prst="rect">
            <a:avLst/>
          </a:prstGeom>
        </p:spPr>
        <p:txBody>
          <a:bodyPr wrap="square">
            <a:spAutoFit/>
          </a:bodyPr>
          <a:lstStyle/>
          <a:p>
            <a:r>
              <a:rPr lang="tr-TR" sz="1400" b="1" dirty="0" smtClean="0"/>
              <a:t>2014 </a:t>
            </a:r>
            <a:r>
              <a:rPr lang="tr-TR" sz="1400" b="1" dirty="0"/>
              <a:t>/ </a:t>
            </a:r>
            <a:r>
              <a:rPr lang="tr-TR" sz="1400" b="1" dirty="0" smtClean="0"/>
              <a:t>2015 </a:t>
            </a:r>
            <a:r>
              <a:rPr lang="tr-TR" sz="1400" b="1" dirty="0"/>
              <a:t>EĞİTİM – ÖĞRETİM YILI ÖĞRENCİ KULÜPLERİ ve GÖREVLİ ÖĞRETMENLER</a:t>
            </a:r>
            <a:endParaRPr lang="tr-TR" sz="1400" dirty="0"/>
          </a:p>
        </p:txBody>
      </p:sp>
      <p:pic>
        <p:nvPicPr>
          <p:cNvPr id="23553" name="Picture 1"/>
          <p:cNvPicPr>
            <a:picLocks noChangeAspect="1" noChangeArrowheads="1"/>
          </p:cNvPicPr>
          <p:nvPr/>
        </p:nvPicPr>
        <p:blipFill>
          <a:blip r:embed="rId3" cstate="print"/>
          <a:srcRect/>
          <a:stretch>
            <a:fillRect/>
          </a:stretch>
        </p:blipFill>
        <p:spPr bwMode="auto">
          <a:xfrm>
            <a:off x="1835696" y="1484784"/>
            <a:ext cx="5738410" cy="4601756"/>
          </a:xfrm>
          <a:prstGeom prst="rect">
            <a:avLst/>
          </a:prstGeom>
          <a:noFill/>
          <a:ln w="9525">
            <a:noFill/>
            <a:miter lim="800000"/>
            <a:headEnd/>
            <a:tailEnd/>
          </a:ln>
          <a:effectLst/>
        </p:spPr>
      </p:pic>
      <p:sp>
        <p:nvSpPr>
          <p:cNvPr id="4" name="3 Slayt Numarası Yer Tutucusu"/>
          <p:cNvSpPr>
            <a:spLocks noGrp="1"/>
          </p:cNvSpPr>
          <p:nvPr>
            <p:ph type="sldNum" sz="quarter" idx="12"/>
          </p:nvPr>
        </p:nvSpPr>
        <p:spPr/>
        <p:txBody>
          <a:bodyPr/>
          <a:lstStyle/>
          <a:p>
            <a:fld id="{7370D358-5A90-4626-AB58-5274E0ED5986}" type="slidenum">
              <a:rPr lang="tr-TR" smtClean="0"/>
              <a:pPr/>
              <a:t>49</a:t>
            </a:fld>
            <a:endParaRPr lang="tr-TR"/>
          </a:p>
        </p:txBody>
      </p:sp>
    </p:spTree>
    <p:extLst>
      <p:ext uri="{BB962C8B-B14F-4D97-AF65-F5344CB8AC3E}">
        <p14:creationId xmlns:p14="http://schemas.microsoft.com/office/powerpoint/2010/main" val="1922127422"/>
      </p:ext>
    </p:extLst>
  </p:cSld>
  <p:clrMapOvr>
    <a:masterClrMapping/>
  </p:clrMapOvr>
  <p:transition spd="slow" advTm="5000">
    <p:wedge/>
    <p:sndAc>
      <p:stSnd>
        <p:snd r:embed="rId2" name="laser.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187624" y="1268760"/>
            <a:ext cx="5976664" cy="3785652"/>
          </a:xfrm>
          <a:prstGeom prst="rect">
            <a:avLst/>
          </a:prstGeom>
        </p:spPr>
        <p:txBody>
          <a:bodyPr wrap="square">
            <a:spAutoFit/>
          </a:bodyPr>
          <a:lstStyle/>
          <a:p>
            <a:r>
              <a:rPr lang="tr-TR" sz="1200" b="1" dirty="0"/>
              <a:t>BÖLÜM 5</a:t>
            </a:r>
            <a:endParaRPr lang="tr-TR" sz="1200" dirty="0"/>
          </a:p>
          <a:p>
            <a:r>
              <a:rPr lang="tr-TR" sz="1200" b="1" dirty="0"/>
              <a:t>5.   VELİ İÇERİKLİ BİLGİLER</a:t>
            </a:r>
            <a:endParaRPr lang="tr-TR" sz="1200" dirty="0"/>
          </a:p>
          <a:p>
            <a:r>
              <a:rPr lang="tr-TR" sz="1200" dirty="0"/>
              <a:t> </a:t>
            </a:r>
          </a:p>
          <a:p>
            <a:r>
              <a:rPr lang="tr-TR" sz="1200" dirty="0"/>
              <a:t>5.1   OKUL AİLE BİRLİĞİ YAPILANMASI</a:t>
            </a:r>
            <a:r>
              <a:rPr lang="tr-TR" sz="1200" dirty="0" smtClean="0"/>
              <a:t>……………………………………..63</a:t>
            </a:r>
            <a:endParaRPr lang="tr-TR" sz="1200" dirty="0"/>
          </a:p>
          <a:p>
            <a:r>
              <a:rPr lang="tr-TR" sz="1200" dirty="0"/>
              <a:t>5.2   VELİ  İLE İLETİŞİM VE GÖRÜŞME BİLGİLERİ</a:t>
            </a:r>
            <a:r>
              <a:rPr lang="tr-TR" sz="1200" dirty="0" smtClean="0"/>
              <a:t>…………………….64</a:t>
            </a:r>
            <a:endParaRPr lang="tr-TR" sz="1200" dirty="0"/>
          </a:p>
          <a:p>
            <a:r>
              <a:rPr lang="tr-TR" sz="1200" dirty="0"/>
              <a:t>5.3   VELİ ZİYARETLERİ</a:t>
            </a:r>
            <a:r>
              <a:rPr lang="tr-TR" sz="1200" dirty="0" smtClean="0"/>
              <a:t>………………………………………………………………..67</a:t>
            </a:r>
            <a:endParaRPr lang="tr-TR" sz="1200" dirty="0"/>
          </a:p>
          <a:p>
            <a:r>
              <a:rPr lang="tr-TR" sz="1200" dirty="0"/>
              <a:t> </a:t>
            </a:r>
          </a:p>
          <a:p>
            <a:r>
              <a:rPr lang="tr-TR" sz="1200" b="1" dirty="0"/>
              <a:t>BÖLÜM 6</a:t>
            </a:r>
            <a:endParaRPr lang="tr-TR" sz="1200" dirty="0"/>
          </a:p>
          <a:p>
            <a:r>
              <a:rPr lang="tr-TR" sz="1200" b="1" dirty="0"/>
              <a:t>6.   DESTEK HİZMETLERİ</a:t>
            </a:r>
            <a:endParaRPr lang="tr-TR" sz="1200" dirty="0"/>
          </a:p>
          <a:p>
            <a:r>
              <a:rPr lang="tr-TR" sz="1200" b="1" dirty="0"/>
              <a:t> </a:t>
            </a:r>
            <a:endParaRPr lang="tr-TR" sz="1200" dirty="0"/>
          </a:p>
          <a:p>
            <a:r>
              <a:rPr lang="tr-TR" sz="1200" dirty="0"/>
              <a:t>6.1   SAĞLIK HİZMETLERİ</a:t>
            </a:r>
            <a:r>
              <a:rPr lang="tr-TR" sz="1200" dirty="0" smtClean="0"/>
              <a:t>……………………………………….…………………..68</a:t>
            </a:r>
            <a:endParaRPr lang="tr-TR" sz="1200" dirty="0"/>
          </a:p>
          <a:p>
            <a:r>
              <a:rPr lang="tr-TR" sz="1200" dirty="0"/>
              <a:t>6.2    KÜTÜPHANE HİZMETLERİ</a:t>
            </a:r>
            <a:r>
              <a:rPr lang="tr-TR" sz="1200" dirty="0" smtClean="0"/>
              <a:t>……………………………………………....68</a:t>
            </a:r>
            <a:endParaRPr lang="tr-TR" sz="1200" dirty="0"/>
          </a:p>
          <a:p>
            <a:r>
              <a:rPr lang="tr-TR" sz="1200" dirty="0"/>
              <a:t>6.3    ULAŞIM HİZMETLERİ</a:t>
            </a:r>
            <a:r>
              <a:rPr lang="tr-TR" sz="1200" dirty="0" smtClean="0"/>
              <a:t>………………………………………………..…..…..69</a:t>
            </a:r>
            <a:endParaRPr lang="tr-TR" sz="1200" dirty="0"/>
          </a:p>
          <a:p>
            <a:r>
              <a:rPr lang="tr-TR" sz="1200" dirty="0"/>
              <a:t>6.4    YEMEK HİZMETLERİ</a:t>
            </a:r>
            <a:r>
              <a:rPr lang="tr-TR" sz="1200" dirty="0" smtClean="0"/>
              <a:t>………………………………………………..…….…..71</a:t>
            </a:r>
            <a:endParaRPr lang="tr-TR" sz="1200" dirty="0"/>
          </a:p>
          <a:p>
            <a:r>
              <a:rPr lang="tr-TR" sz="1200" dirty="0"/>
              <a:t> </a:t>
            </a:r>
          </a:p>
          <a:p>
            <a:r>
              <a:rPr lang="tr-TR" sz="1200" b="1" dirty="0"/>
              <a:t>BÖLÜM 7</a:t>
            </a:r>
            <a:endParaRPr lang="tr-TR" sz="1200" dirty="0"/>
          </a:p>
          <a:p>
            <a:r>
              <a:rPr lang="tr-TR" sz="1200" b="1" dirty="0"/>
              <a:t>7.   DİĞER</a:t>
            </a:r>
            <a:endParaRPr lang="tr-TR" sz="1200" dirty="0"/>
          </a:p>
          <a:p>
            <a:r>
              <a:rPr lang="tr-TR" sz="1200" b="1" dirty="0"/>
              <a:t> </a:t>
            </a:r>
            <a:endParaRPr lang="tr-TR" sz="1200" dirty="0"/>
          </a:p>
          <a:p>
            <a:r>
              <a:rPr lang="tr-TR" sz="1200" dirty="0"/>
              <a:t>7.1   OKUL İLETİŞİM BİLGİSİ</a:t>
            </a:r>
            <a:r>
              <a:rPr lang="tr-TR" sz="1200" dirty="0" smtClean="0"/>
              <a:t>……………………………………………………….71</a:t>
            </a:r>
            <a:endParaRPr lang="tr-TR" sz="1200" dirty="0"/>
          </a:p>
          <a:p>
            <a:r>
              <a:rPr lang="tr-TR" sz="1200" dirty="0"/>
              <a:t> </a:t>
            </a:r>
          </a:p>
        </p:txBody>
      </p:sp>
      <p:sp>
        <p:nvSpPr>
          <p:cNvPr id="3" name="2 Slayt Numarası Yer Tutucusu"/>
          <p:cNvSpPr>
            <a:spLocks noGrp="1"/>
          </p:cNvSpPr>
          <p:nvPr>
            <p:ph type="sldNum" sz="quarter" idx="12"/>
          </p:nvPr>
        </p:nvSpPr>
        <p:spPr/>
        <p:txBody>
          <a:bodyPr/>
          <a:lstStyle/>
          <a:p>
            <a:fld id="{7370D358-5A90-4626-AB58-5274E0ED5986}" type="slidenum">
              <a:rPr lang="tr-TR" smtClean="0"/>
              <a:pPr/>
              <a:t>5</a:t>
            </a:fld>
            <a:endParaRPr lang="tr-TR"/>
          </a:p>
        </p:txBody>
      </p:sp>
    </p:spTree>
    <p:extLst>
      <p:ext uri="{BB962C8B-B14F-4D97-AF65-F5344CB8AC3E}">
        <p14:creationId xmlns:p14="http://schemas.microsoft.com/office/powerpoint/2010/main" val="3012986555"/>
      </p:ext>
    </p:extLst>
  </p:cSld>
  <p:clrMapOvr>
    <a:masterClrMapping/>
  </p:clrMapOvr>
  <p:transition spd="slow" advTm="5000">
    <p:wedge/>
    <p:sndAc>
      <p:stSnd>
        <p:snd r:embed="rId2" name="laser.wav"/>
      </p:stSnd>
    </p:sndAc>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87016" y="1484784"/>
            <a:ext cx="8856984" cy="4401205"/>
          </a:xfrm>
          <a:prstGeom prst="rect">
            <a:avLst/>
          </a:prstGeom>
        </p:spPr>
        <p:txBody>
          <a:bodyPr wrap="square">
            <a:spAutoFit/>
          </a:bodyPr>
          <a:lstStyle/>
          <a:p>
            <a:r>
              <a:rPr lang="tr-TR" sz="1400" b="1" dirty="0"/>
              <a:t>ÖĞRENCİ DAVRANIŞLARININ DEĞERLENDİRİLMESİ</a:t>
            </a:r>
            <a:endParaRPr lang="tr-TR" sz="1400" dirty="0"/>
          </a:p>
          <a:p>
            <a:r>
              <a:rPr lang="tr-TR" sz="1400" b="1" dirty="0"/>
              <a:t> </a:t>
            </a:r>
            <a:endParaRPr lang="tr-TR" sz="1400" dirty="0"/>
          </a:p>
          <a:p>
            <a:r>
              <a:rPr lang="tr-TR" sz="1400" b="1" dirty="0"/>
              <a:t>Üstün Başarı</a:t>
            </a:r>
            <a:r>
              <a:rPr lang="tr-TR" sz="1400" b="1" dirty="0" smtClean="0"/>
              <a:t>:</a:t>
            </a:r>
            <a:r>
              <a:rPr lang="tr-TR" sz="1400" dirty="0" smtClean="0"/>
              <a:t> Öğretim </a:t>
            </a:r>
            <a:r>
              <a:rPr lang="tr-TR" sz="1400" dirty="0"/>
              <a:t>yılının her döneminde üst üste takdirname</a:t>
            </a:r>
          </a:p>
          <a:p>
            <a:r>
              <a:rPr lang="tr-TR" sz="1400" dirty="0"/>
              <a:t>alanlar "Üstün Başarı" belgesi ile ödüllendirilir.</a:t>
            </a:r>
          </a:p>
          <a:p>
            <a:r>
              <a:rPr lang="tr-TR" sz="1400" b="1" dirty="0"/>
              <a:t>Başarı: </a:t>
            </a:r>
            <a:r>
              <a:rPr lang="tr-TR" sz="1400" dirty="0" err="1" smtClean="0"/>
              <a:t>Öyılının</a:t>
            </a:r>
            <a:r>
              <a:rPr lang="tr-TR" sz="1400" dirty="0" smtClean="0"/>
              <a:t> </a:t>
            </a:r>
            <a:r>
              <a:rPr lang="tr-TR" sz="1400" dirty="0"/>
              <a:t>her döneminde üst üste teşekkür ya da</a:t>
            </a:r>
          </a:p>
          <a:p>
            <a:r>
              <a:rPr lang="tr-TR" sz="1400" dirty="0"/>
              <a:t>dönemlerin herhangi birinde veya birkaçında takdirname, diğerlerinde teşekkür alanlar</a:t>
            </a:r>
          </a:p>
          <a:p>
            <a:r>
              <a:rPr lang="tr-TR" sz="1400" dirty="0"/>
              <a:t>"Başarı" belgesi ile ödüllendirilir.</a:t>
            </a:r>
          </a:p>
          <a:p>
            <a:r>
              <a:rPr lang="tr-TR" sz="1400" b="1" dirty="0"/>
              <a:t>Onur Belgesi: </a:t>
            </a:r>
            <a:r>
              <a:rPr lang="tr-TR" sz="1400" b="1" dirty="0" smtClean="0"/>
              <a:t>T</a:t>
            </a:r>
            <a:r>
              <a:rPr lang="tr-TR" sz="1400" dirty="0" smtClean="0"/>
              <a:t>üm </a:t>
            </a:r>
            <a:r>
              <a:rPr lang="tr-TR" sz="1400" dirty="0"/>
              <a:t>sınıflarında derslerindeki başarı durumuna</a:t>
            </a:r>
          </a:p>
          <a:p>
            <a:r>
              <a:rPr lang="tr-TR" sz="1400" dirty="0"/>
              <a:t>bakılmaksızın; ulusal ve uluslararası yarışmalara katılarak ilk beş dereceye giren, çeşitli</a:t>
            </a:r>
          </a:p>
          <a:p>
            <a:r>
              <a:rPr lang="tr-TR" sz="1400" dirty="0"/>
              <a:t>sosyal, kültürel ve sanatsal etkinliklerde üstün başarı gösteren öğrenciler "Onur Belgesi" ile</a:t>
            </a:r>
          </a:p>
          <a:p>
            <a:r>
              <a:rPr lang="tr-TR" sz="1400" dirty="0"/>
              <a:t>ödüllendirilir.</a:t>
            </a:r>
          </a:p>
          <a:p>
            <a:r>
              <a:rPr lang="tr-TR" sz="1400" dirty="0" smtClean="0"/>
              <a:t>Okul </a:t>
            </a:r>
            <a:r>
              <a:rPr lang="tr-TR" sz="1400" dirty="0"/>
              <a:t>öğrenci ödül ve disiplin kurulu puan şartına bağlı kalmadan;</a:t>
            </a:r>
          </a:p>
          <a:p>
            <a:r>
              <a:rPr lang="tr-TR" sz="1400" dirty="0"/>
              <a:t>a) Türkçeyi doğru, güzel ve etkili kullanarak örnek olmak,</a:t>
            </a:r>
          </a:p>
          <a:p>
            <a:r>
              <a:rPr lang="tr-TR" sz="1400" dirty="0"/>
              <a:t>b) Bilimsel projeler ile sosyal etkinliklere katılmak, bu çalışmalarda liderlik yapmak, yapılan</a:t>
            </a:r>
          </a:p>
          <a:p>
            <a:r>
              <a:rPr lang="tr-TR" sz="1400" dirty="0"/>
              <a:t>etkinliklerde eğitime katkıda bulunmak ve üstün başarı göstermek,</a:t>
            </a:r>
          </a:p>
          <a:p>
            <a:r>
              <a:rPr lang="tr-TR" sz="1400" dirty="0"/>
              <a:t>c) Okul araç-gereç ve donanımları ile çevreyi koruma ve gözetmede davranışlarıyla örnek</a:t>
            </a:r>
          </a:p>
          <a:p>
            <a:r>
              <a:rPr lang="tr-TR" sz="1400" dirty="0"/>
              <a:t>olmak,</a:t>
            </a:r>
          </a:p>
          <a:p>
            <a:r>
              <a:rPr lang="tr-TR" sz="1400" dirty="0"/>
              <a:t>ç) Görgü kurallarına uymada ve insan ilişkilerinde örnek olmak,</a:t>
            </a:r>
          </a:p>
          <a:p>
            <a:r>
              <a:rPr lang="tr-TR" sz="1400" dirty="0"/>
              <a:t>d) Trafik kurallarına uymada örnek davranışlar sergilemek,</a:t>
            </a:r>
          </a:p>
          <a:p>
            <a:r>
              <a:rPr lang="tr-TR" sz="1400" dirty="0"/>
              <a:t>e) Bilişim araçlarını kullanmada iyi örnek olacak davranışlar sergilemek</a:t>
            </a:r>
            <a:r>
              <a:rPr lang="tr-TR" sz="1400" dirty="0" smtClean="0"/>
              <a:t>,</a:t>
            </a:r>
            <a:endParaRPr lang="tr-TR" sz="1400" dirty="0"/>
          </a:p>
        </p:txBody>
      </p:sp>
      <p:sp>
        <p:nvSpPr>
          <p:cNvPr id="3" name="2 Slayt Numarası Yer Tutucusu"/>
          <p:cNvSpPr>
            <a:spLocks noGrp="1"/>
          </p:cNvSpPr>
          <p:nvPr>
            <p:ph type="sldNum" sz="quarter" idx="12"/>
          </p:nvPr>
        </p:nvSpPr>
        <p:spPr/>
        <p:txBody>
          <a:bodyPr/>
          <a:lstStyle/>
          <a:p>
            <a:fld id="{7370D358-5A90-4626-AB58-5274E0ED5986}" type="slidenum">
              <a:rPr lang="tr-TR" smtClean="0"/>
              <a:pPr/>
              <a:t>50</a:t>
            </a:fld>
            <a:endParaRPr lang="tr-TR"/>
          </a:p>
        </p:txBody>
      </p:sp>
    </p:spTree>
    <p:extLst>
      <p:ext uri="{BB962C8B-B14F-4D97-AF65-F5344CB8AC3E}">
        <p14:creationId xmlns:p14="http://schemas.microsoft.com/office/powerpoint/2010/main" val="1378361556"/>
      </p:ext>
    </p:extLst>
  </p:cSld>
  <p:clrMapOvr>
    <a:masterClrMapping/>
  </p:clrMapOvr>
  <p:transition spd="slow" advTm="5000">
    <p:wedge/>
    <p:sndAc>
      <p:stSnd>
        <p:snd r:embed="rId2" name="laser.wav"/>
      </p:stSnd>
    </p:sndAc>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23528" y="1196752"/>
            <a:ext cx="8488695" cy="3970318"/>
          </a:xfrm>
          <a:prstGeom prst="rect">
            <a:avLst/>
          </a:prstGeom>
        </p:spPr>
        <p:txBody>
          <a:bodyPr wrap="square">
            <a:spAutoFit/>
          </a:bodyPr>
          <a:lstStyle/>
          <a:p>
            <a:r>
              <a:rPr lang="tr-TR" sz="1400" dirty="0"/>
              <a:t>f) Okula ve derslere düzenli olarak gelmek, bu yönde arkadaşlarına iyi örnek olmak,</a:t>
            </a:r>
          </a:p>
          <a:p>
            <a:r>
              <a:rPr lang="tr-TR" sz="1400" dirty="0"/>
              <a:t>g) Yaşlı, yetim, öksüz, güçsüz, engelli ve benzeri durumda olanlara yardım amacıyla</a:t>
            </a:r>
          </a:p>
          <a:p>
            <a:r>
              <a:rPr lang="tr-TR" sz="1400" dirty="0"/>
              <a:t>yürütülen toplum hizmetlerinde görev almak gibi davranışlarıyla örnek oluşturan ya da</a:t>
            </a:r>
          </a:p>
          <a:p>
            <a:r>
              <a:rPr lang="tr-TR" sz="1400" dirty="0"/>
              <a:t>bunların bir ya da birkaçını gösteren davranış puanı indirilmemiş öğrenciler; öğretim yılı</a:t>
            </a:r>
          </a:p>
          <a:p>
            <a:r>
              <a:rPr lang="tr-TR" sz="1400" dirty="0"/>
              <a:t>içinde herhangi bir ödül alıp almadığına bakılmaksızın öğrenci, öğretmen veya okul</a:t>
            </a:r>
          </a:p>
          <a:p>
            <a:r>
              <a:rPr lang="tr-TR" sz="1400" dirty="0"/>
              <a:t>yönetiminin teklifi, onur kurulunun uygun görüşü doğrultusunda onur belgesi ile ödüllendirilir. Bir öğretim yılı içinde iki ve daha fazla onur belgesi alan öğrencilere, okulun onur listesinde yer verilir</a:t>
            </a:r>
            <a:r>
              <a:rPr lang="tr-TR" sz="1400" dirty="0" smtClean="0"/>
              <a:t>.</a:t>
            </a:r>
          </a:p>
          <a:p>
            <a:endParaRPr lang="tr-TR" sz="1400" dirty="0" smtClean="0"/>
          </a:p>
          <a:p>
            <a:r>
              <a:rPr lang="tr-TR" sz="1400" b="1" dirty="0"/>
              <a:t>Takdir Belgesi</a:t>
            </a:r>
            <a:r>
              <a:rPr lang="tr-TR" sz="1400" b="1" dirty="0" smtClean="0"/>
              <a:t>:</a:t>
            </a:r>
            <a:endParaRPr lang="tr-TR" sz="1400" dirty="0"/>
          </a:p>
          <a:p>
            <a:r>
              <a:rPr lang="tr-TR" sz="1400" dirty="0"/>
              <a:t>D</a:t>
            </a:r>
            <a:r>
              <a:rPr lang="tr-TR" sz="1400" dirty="0" smtClean="0"/>
              <a:t>erslerdeki </a:t>
            </a:r>
            <a:r>
              <a:rPr lang="tr-TR" sz="1400" dirty="0"/>
              <a:t>gayret ve başarılarıyla üstünlük gösteren, tüm derslerden başarılı olan, dönem</a:t>
            </a:r>
          </a:p>
          <a:p>
            <a:r>
              <a:rPr lang="tr-TR" sz="1400" dirty="0"/>
              <a:t>puanlarının ağırlıklı ortalaması 70.00’ten aşağı olmayan ve davranış puanı 100 olan</a:t>
            </a:r>
          </a:p>
          <a:p>
            <a:r>
              <a:rPr lang="tr-TR" sz="1400" dirty="0"/>
              <a:t>öğrencilerden puanı 85.00 ve daha yukarı olanlar “Takdir Belgesi” ile ödüllendirir.</a:t>
            </a:r>
          </a:p>
          <a:p>
            <a:r>
              <a:rPr lang="tr-TR" sz="1400" dirty="0"/>
              <a:t>*Liselerde, bir ders yılının her iki döneminde de “Takdir Belgesi” alan öğrencilere, okulun</a:t>
            </a:r>
          </a:p>
          <a:p>
            <a:r>
              <a:rPr lang="tr-TR" sz="1400" dirty="0"/>
              <a:t>yıllık iftihar listesinde yer verilir</a:t>
            </a:r>
            <a:r>
              <a:rPr lang="tr-TR" sz="1400" dirty="0" smtClean="0"/>
              <a:t>.</a:t>
            </a:r>
          </a:p>
          <a:p>
            <a:r>
              <a:rPr lang="tr-TR" sz="1400" b="1" dirty="0"/>
              <a:t>Teşekkür Belgesi: </a:t>
            </a:r>
            <a:endParaRPr lang="tr-TR" sz="1400" b="1" dirty="0" smtClean="0"/>
          </a:p>
          <a:p>
            <a:r>
              <a:rPr lang="tr-TR" sz="1400" dirty="0" smtClean="0"/>
              <a:t>Derslerdeki gayret </a:t>
            </a:r>
            <a:r>
              <a:rPr lang="tr-TR" sz="1400" dirty="0"/>
              <a:t>ve başarılarıyla üstünlük gösteren, tüm derslerden başarılı olan, dönem puanlarının</a:t>
            </a:r>
          </a:p>
          <a:p>
            <a:r>
              <a:rPr lang="tr-TR" sz="1400" dirty="0"/>
              <a:t>ağırlıklı ortalaması 70.00’ten aşağı olmayan ve davranış puanı 100 olan öğrencilerden</a:t>
            </a:r>
          </a:p>
          <a:p>
            <a:r>
              <a:rPr lang="tr-TR" sz="1400" dirty="0"/>
              <a:t>70.00–84.99 puan arasında olanlar “Teşekkür Belgesi” ile ödüllendirilir</a:t>
            </a:r>
            <a:r>
              <a:rPr lang="tr-TR" sz="1400" dirty="0" smtClean="0"/>
              <a:t>.</a:t>
            </a:r>
            <a:endParaRPr lang="tr-TR" sz="1400" dirty="0"/>
          </a:p>
        </p:txBody>
      </p:sp>
      <p:sp>
        <p:nvSpPr>
          <p:cNvPr id="3" name="2 Slayt Numarası Yer Tutucusu"/>
          <p:cNvSpPr>
            <a:spLocks noGrp="1"/>
          </p:cNvSpPr>
          <p:nvPr>
            <p:ph type="sldNum" sz="quarter" idx="12"/>
          </p:nvPr>
        </p:nvSpPr>
        <p:spPr/>
        <p:txBody>
          <a:bodyPr/>
          <a:lstStyle/>
          <a:p>
            <a:fld id="{7370D358-5A90-4626-AB58-5274E0ED5986}" type="slidenum">
              <a:rPr lang="tr-TR" smtClean="0"/>
              <a:pPr/>
              <a:t>51</a:t>
            </a:fld>
            <a:endParaRPr lang="tr-TR"/>
          </a:p>
        </p:txBody>
      </p:sp>
    </p:spTree>
    <p:extLst>
      <p:ext uri="{BB962C8B-B14F-4D97-AF65-F5344CB8AC3E}">
        <p14:creationId xmlns:p14="http://schemas.microsoft.com/office/powerpoint/2010/main" val="250994008"/>
      </p:ext>
    </p:extLst>
  </p:cSld>
  <p:clrMapOvr>
    <a:masterClrMapping/>
  </p:clrMapOvr>
  <p:transition spd="slow" advTm="5000">
    <p:wedge/>
    <p:sndAc>
      <p:stSnd>
        <p:snd r:embed="rId2" name="laser.wav"/>
      </p:stSnd>
    </p:sndAc>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95536" y="1340768"/>
            <a:ext cx="8424936" cy="3539430"/>
          </a:xfrm>
          <a:prstGeom prst="rect">
            <a:avLst/>
          </a:prstGeom>
        </p:spPr>
        <p:txBody>
          <a:bodyPr wrap="square">
            <a:spAutoFit/>
          </a:bodyPr>
          <a:lstStyle/>
          <a:p>
            <a:r>
              <a:rPr lang="tr-TR" sz="1400" b="1" dirty="0"/>
              <a:t>DİSİPLİN YAKLAŞIMIMIZ</a:t>
            </a:r>
            <a:endParaRPr lang="tr-TR" sz="1400" dirty="0"/>
          </a:p>
          <a:p>
            <a:r>
              <a:rPr lang="tr-TR" sz="1400" dirty="0"/>
              <a:t>Okulumuzdaki disiplin anlayışımız; </a:t>
            </a:r>
            <a:r>
              <a:rPr lang="tr-TR" sz="1400" b="1" dirty="0"/>
              <a:t>“Saygı”, “Sorumluluk” </a:t>
            </a:r>
            <a:r>
              <a:rPr lang="tr-TR" sz="1400" dirty="0"/>
              <a:t>ve </a:t>
            </a:r>
            <a:r>
              <a:rPr lang="tr-TR" sz="1400" b="1" dirty="0"/>
              <a:t>“Adil Olmak” </a:t>
            </a:r>
            <a:r>
              <a:rPr lang="tr-TR" sz="1400" dirty="0"/>
              <a:t>değerleri esasına dayandırılmıştır. </a:t>
            </a:r>
          </a:p>
          <a:p>
            <a:r>
              <a:rPr lang="tr-TR" sz="1400" dirty="0"/>
              <a:t>Aile, eğitimin etkin bir parçasıdır. “Eğitim ailede başlar, ailenin desteği ile okulda sürer.”</a:t>
            </a:r>
          </a:p>
          <a:p>
            <a:r>
              <a:rPr lang="tr-TR" sz="1400" dirty="0"/>
              <a:t>ilkesinden hareketle, velilerimizin de bu sürecin içerisinde kaynak kişi ya da çözüm</a:t>
            </a:r>
          </a:p>
          <a:p>
            <a:r>
              <a:rPr lang="tr-TR" sz="1400" dirty="0"/>
              <a:t>sürecinin aktif bir katılanı olarak yer almaları söz konusudur.</a:t>
            </a:r>
          </a:p>
          <a:p>
            <a:r>
              <a:rPr lang="tr-TR" sz="1400" dirty="0"/>
              <a:t>Öğrenci başarısı ve davranışlarının izlenmesinde, öğrencilerin olumlu yönlerinin fark</a:t>
            </a:r>
          </a:p>
          <a:p>
            <a:r>
              <a:rPr lang="tr-TR" sz="1400" dirty="0"/>
              <a:t>edilmesi esastır. Hiçbir öğrencinin kimliği ve kişiliğine yıkıcı eleştiride bulunulmaz.</a:t>
            </a:r>
          </a:p>
          <a:p>
            <a:r>
              <a:rPr lang="tr-TR" sz="1400" dirty="0"/>
              <a:t>Disiplin yaptırımlarının takibinde süreklilik ve tutarlılık gereklidir. Bu yaptırım ve sonuçlar</a:t>
            </a:r>
          </a:p>
          <a:p>
            <a:r>
              <a:rPr lang="tr-TR" sz="1400" dirty="0"/>
              <a:t>izlenir, sonuçlar uygulanırken adil davranılır.</a:t>
            </a:r>
          </a:p>
          <a:p>
            <a:r>
              <a:rPr lang="tr-TR" sz="1400" dirty="0"/>
              <a:t>Öğrencilere yönelik ödüllendirme ve yaptırımların herkes tarafından iyi anlaşılması</a:t>
            </a:r>
          </a:p>
          <a:p>
            <a:r>
              <a:rPr lang="tr-TR" sz="1400" dirty="0"/>
              <a:t>önemlidir. </a:t>
            </a:r>
          </a:p>
          <a:p>
            <a:r>
              <a:rPr lang="tr-TR" sz="1400" dirty="0"/>
              <a:t>Öğrencilerin davranışlarının niteliklerine göre:</a:t>
            </a:r>
          </a:p>
          <a:p>
            <a:r>
              <a:rPr lang="tr-TR" sz="1400" dirty="0"/>
              <a:t>a) Kınama,</a:t>
            </a:r>
          </a:p>
          <a:p>
            <a:r>
              <a:rPr lang="tr-TR" sz="1400" dirty="0"/>
              <a:t>b) Okuldan kısa süreli uzaklaştırma,</a:t>
            </a:r>
          </a:p>
          <a:p>
            <a:r>
              <a:rPr lang="tr-TR" sz="1400" dirty="0"/>
              <a:t>c) Okuldan tasdikname ile uzaklaştırma,</a:t>
            </a:r>
          </a:p>
          <a:p>
            <a:r>
              <a:rPr lang="tr-TR" sz="1400" dirty="0"/>
              <a:t>ç) Örgün eğitim dışına çıkarma cezalarından biri </a:t>
            </a:r>
            <a:r>
              <a:rPr lang="tr-TR" sz="1400" dirty="0" err="1"/>
              <a:t>verilebirir</a:t>
            </a:r>
            <a:r>
              <a:rPr lang="tr-TR" sz="1400" dirty="0"/>
              <a:t>.</a:t>
            </a:r>
          </a:p>
        </p:txBody>
      </p:sp>
      <p:sp>
        <p:nvSpPr>
          <p:cNvPr id="3" name="2 Slayt Numarası Yer Tutucusu"/>
          <p:cNvSpPr>
            <a:spLocks noGrp="1"/>
          </p:cNvSpPr>
          <p:nvPr>
            <p:ph type="sldNum" sz="quarter" idx="12"/>
          </p:nvPr>
        </p:nvSpPr>
        <p:spPr/>
        <p:txBody>
          <a:bodyPr/>
          <a:lstStyle/>
          <a:p>
            <a:fld id="{7370D358-5A90-4626-AB58-5274E0ED5986}" type="slidenum">
              <a:rPr lang="tr-TR" smtClean="0"/>
              <a:pPr/>
              <a:t>52</a:t>
            </a:fld>
            <a:endParaRPr lang="tr-TR"/>
          </a:p>
        </p:txBody>
      </p:sp>
    </p:spTree>
    <p:extLst>
      <p:ext uri="{BB962C8B-B14F-4D97-AF65-F5344CB8AC3E}">
        <p14:creationId xmlns:p14="http://schemas.microsoft.com/office/powerpoint/2010/main" val="2227611397"/>
      </p:ext>
    </p:extLst>
  </p:cSld>
  <p:clrMapOvr>
    <a:masterClrMapping/>
  </p:clrMapOvr>
  <p:transition spd="slow" advTm="5000">
    <p:wedge/>
    <p:sndAc>
      <p:stSnd>
        <p:snd r:embed="rId2" name="laser.wav"/>
      </p:stSnd>
    </p:sndAc>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95536" y="1412776"/>
            <a:ext cx="8352928" cy="4308872"/>
          </a:xfrm>
          <a:prstGeom prst="rect">
            <a:avLst/>
          </a:prstGeom>
        </p:spPr>
        <p:txBody>
          <a:bodyPr wrap="square">
            <a:spAutoFit/>
          </a:bodyPr>
          <a:lstStyle/>
          <a:p>
            <a:r>
              <a:rPr lang="tr-TR" sz="1400" b="1" dirty="0"/>
              <a:t>ÖDÜLLER</a:t>
            </a:r>
            <a:endParaRPr lang="tr-TR" sz="1400" dirty="0"/>
          </a:p>
          <a:p>
            <a:r>
              <a:rPr lang="tr-TR" sz="1400" dirty="0"/>
              <a:t>Okul disiplin kurulu, örnek, güzel davranışları, derslerdeki gayret ve başarılarıyla üstünlük gösteren öğrencilerle ilgili olarak;</a:t>
            </a:r>
          </a:p>
          <a:p>
            <a:r>
              <a:rPr lang="tr-TR" sz="1400" dirty="0"/>
              <a:t>Dönem notu, hiçbir dersten 10'luk not sisteminde "5"'ten, 5'lik not sisteminde "2"'den az olmayan, dönem notlarının ağırlıklı ortalaması, 10'luk not sisteminde "7"'den, 5'lik not sisteminde "3.50"den aşağı olmayan öğrencilerin adlarını dönem sonlarında bir liste halinde okul yönetiminden ister.</a:t>
            </a:r>
          </a:p>
          <a:p>
            <a:r>
              <a:rPr lang="tr-TR" sz="1400" dirty="0"/>
              <a:t>Listeyi inceleyerek, davranış notu indirilmemiş öğrencilerin, dönem notlarının ağırlıklı ortalaması, 10'luk not sisteminde "7.00-8.49", 5'lik not sisteminde "3.50-4.49" arasında olanların Teşekkür, 10'luk not sisteminde "8.50", 5'lik not sisteminde "4.50" ve daha yüksek olanların Takdirname ile ödüllendirilmesine karar verir.</a:t>
            </a:r>
          </a:p>
          <a:p>
            <a:r>
              <a:rPr lang="tr-TR" sz="1400" dirty="0"/>
              <a:t>Ayrıca, almış olduğu notlarla istenilen başarıyı gösterememekle beraber aşağıdaki şartlardan en az birisini taşıyan öğrencilerin, onur kurulu, öğretmenler veya okul yönetiminin teklifi üzerine "Onur Belgesi" ile ödüllendirilmesine karar verir ve en kısa sürede belgelerin verilmesini sağlar</a:t>
            </a:r>
            <a:r>
              <a:rPr lang="tr-TR" sz="1400" dirty="0" smtClean="0"/>
              <a:t>.</a:t>
            </a:r>
          </a:p>
          <a:p>
            <a:r>
              <a:rPr lang="tr-TR" sz="1400" dirty="0"/>
              <a:t>a) Hiç devamsızlığı bulunmamak.</a:t>
            </a:r>
          </a:p>
          <a:p>
            <a:r>
              <a:rPr lang="tr-TR" sz="1400" dirty="0"/>
              <a:t>b) Davranışlarıyla arkadaşlarına ve çevresine iyi örnek olmak.</a:t>
            </a:r>
          </a:p>
          <a:p>
            <a:r>
              <a:rPr lang="tr-TR" sz="1400" dirty="0"/>
              <a:t>c) Çeşitli yarışmalarda, sosyal, sportif ve sanatsal faaliyetlerde üstün başarı göstermek.</a:t>
            </a:r>
          </a:p>
          <a:p>
            <a:r>
              <a:rPr lang="tr-TR" sz="1400" dirty="0"/>
              <a:t>ç) Eğitici kol çalışmalarında liderlik vasfı göstermek ve gösterdiği faaliyetlerle eğitime katkısı bulunmak.</a:t>
            </a:r>
          </a:p>
          <a:p>
            <a:r>
              <a:rPr lang="tr-TR" sz="1400" dirty="0"/>
              <a:t>d) Okulun araç, gereç ve donanımlarını koruma ve kullanmadaki örnek davranışları okul yönetimi veya öğretmenlerince tespit edilmiş olmak.</a:t>
            </a:r>
          </a:p>
          <a:p>
            <a:endParaRPr lang="tr-TR" sz="1400" dirty="0"/>
          </a:p>
        </p:txBody>
      </p:sp>
      <p:sp>
        <p:nvSpPr>
          <p:cNvPr id="3" name="2 Slayt Numarası Yer Tutucusu"/>
          <p:cNvSpPr>
            <a:spLocks noGrp="1"/>
          </p:cNvSpPr>
          <p:nvPr>
            <p:ph type="sldNum" sz="quarter" idx="12"/>
          </p:nvPr>
        </p:nvSpPr>
        <p:spPr/>
        <p:txBody>
          <a:bodyPr/>
          <a:lstStyle/>
          <a:p>
            <a:fld id="{7370D358-5A90-4626-AB58-5274E0ED5986}" type="slidenum">
              <a:rPr lang="tr-TR" smtClean="0"/>
              <a:pPr/>
              <a:t>53</a:t>
            </a:fld>
            <a:endParaRPr lang="tr-TR"/>
          </a:p>
        </p:txBody>
      </p:sp>
    </p:spTree>
    <p:extLst>
      <p:ext uri="{BB962C8B-B14F-4D97-AF65-F5344CB8AC3E}">
        <p14:creationId xmlns:p14="http://schemas.microsoft.com/office/powerpoint/2010/main" val="188228442"/>
      </p:ext>
    </p:extLst>
  </p:cSld>
  <p:clrMapOvr>
    <a:masterClrMapping/>
  </p:clrMapOvr>
  <p:transition spd="slow" advTm="5000">
    <p:wedge/>
    <p:sndAc>
      <p:stSnd>
        <p:snd r:embed="rId2" name="laser.wav"/>
      </p:stSnd>
    </p:sndAc>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95536" y="1340768"/>
            <a:ext cx="8280920" cy="4185761"/>
          </a:xfrm>
          <a:prstGeom prst="rect">
            <a:avLst/>
          </a:prstGeom>
        </p:spPr>
        <p:txBody>
          <a:bodyPr wrap="square">
            <a:spAutoFit/>
          </a:bodyPr>
          <a:lstStyle/>
          <a:p>
            <a:r>
              <a:rPr lang="tr-TR" sz="1400" b="1" dirty="0"/>
              <a:t>Ödül takdir edilirken;</a:t>
            </a:r>
            <a:endParaRPr lang="tr-TR" sz="1400" dirty="0"/>
          </a:p>
          <a:p>
            <a:r>
              <a:rPr lang="tr-TR" sz="1400" dirty="0"/>
              <a:t>a) Öğrencinin okul içindeki ve dışındaki genel durumu,</a:t>
            </a:r>
          </a:p>
          <a:p>
            <a:r>
              <a:rPr lang="tr-TR" sz="1400" dirty="0"/>
              <a:t>b) Öğrencinin derslerindeki ilgisi,</a:t>
            </a:r>
          </a:p>
          <a:p>
            <a:r>
              <a:rPr lang="tr-TR" sz="1400" dirty="0"/>
              <a:t>c) Davranışın niteliği önemi ve çevresine iyi bir örnek teşkil edip etmediği,</a:t>
            </a:r>
          </a:p>
          <a:p>
            <a:r>
              <a:rPr lang="tr-TR" sz="1400" dirty="0"/>
              <a:t>ç) Çalışmaları ile eğitime katkı sağlayıp sağlamadığı,</a:t>
            </a:r>
          </a:p>
          <a:p>
            <a:r>
              <a:rPr lang="tr-TR" sz="1400" dirty="0"/>
              <a:t>gibi hususlar göz önünde bulundurulur.</a:t>
            </a:r>
          </a:p>
          <a:p>
            <a:r>
              <a:rPr lang="tr-TR" sz="1400" dirty="0"/>
              <a:t>Onur Kurulunca verilen ödüller yazılı olarak disiplin kuruluna bildirilir.</a:t>
            </a:r>
          </a:p>
          <a:p>
            <a:r>
              <a:rPr lang="tr-TR" sz="1400" dirty="0"/>
              <a:t>Disiplin Kurulunca taltif edilen öğrencilerin adları özel olarak yapılacak bir toplantıda veya bayrak töreninde disiplin kurulu üyelerinin ve diğer öğretmenlerin huzurunda öğrencilere duyurulur.</a:t>
            </a:r>
          </a:p>
          <a:p>
            <a:r>
              <a:rPr lang="tr-TR" sz="1400" dirty="0"/>
              <a:t>Takdir, Teşekkür ve Onur Belgeleri velilere ulaştırılmak üzere ilgili öğrencilere verilir.</a:t>
            </a:r>
          </a:p>
          <a:p>
            <a:r>
              <a:rPr lang="tr-TR" sz="1400" dirty="0"/>
              <a:t>Bir ders yılının her iki döneminde, "Takdirname" alanlar ile bir önceki dönemde takdirname alıp okulu süresinden önce bitirenler, okulun yıllık İftihar listesine alınırlar. Bu liste okul idaresinin uygun göreceği bir günde bütün öğrenciler huzurunda müdür tarafından okunur</a:t>
            </a:r>
            <a:r>
              <a:rPr lang="tr-TR" sz="1400" dirty="0" smtClean="0"/>
              <a:t>.</a:t>
            </a:r>
          </a:p>
          <a:p>
            <a:r>
              <a:rPr lang="tr-TR" sz="1400" b="1" dirty="0"/>
              <a:t>Yaptırımlar</a:t>
            </a:r>
            <a:endParaRPr lang="tr-TR" sz="1400" dirty="0"/>
          </a:p>
          <a:p>
            <a:r>
              <a:rPr lang="tr-TR" sz="1400" dirty="0"/>
              <a:t>Öğrenci kendisinden beklenen davranışlara uymadığında, öğretmen;</a:t>
            </a:r>
          </a:p>
          <a:p>
            <a:r>
              <a:rPr lang="tr-TR" sz="1400" dirty="0"/>
              <a:t>Önce kendisini özel olarak sınıf içinde veya sınıf dışında uyarır.</a:t>
            </a:r>
          </a:p>
          <a:p>
            <a:r>
              <a:rPr lang="tr-TR" sz="1400" dirty="0"/>
              <a:t>Yaşanan olumsuzluk hâlâ devam ediyorsa durumu Sınıf Öğretmeni ve Rehber Öğretmeni ile paylaşır.</a:t>
            </a:r>
          </a:p>
          <a:p>
            <a:r>
              <a:rPr lang="tr-TR" sz="1400" dirty="0"/>
              <a:t>Rehber Öğretmen ve Sınıf Öğretmeni, öğrenci ile görüşür ve ilgili Müdür Yardımcısını bilgilendirir.</a:t>
            </a:r>
            <a:r>
              <a:rPr lang="tr-TR" sz="1400" b="1" dirty="0"/>
              <a:t> </a:t>
            </a:r>
            <a:endParaRPr lang="tr-TR" sz="1400" dirty="0"/>
          </a:p>
          <a:p>
            <a:endParaRPr lang="tr-TR" sz="1400" dirty="0"/>
          </a:p>
        </p:txBody>
      </p:sp>
      <p:sp>
        <p:nvSpPr>
          <p:cNvPr id="3" name="2 Slayt Numarası Yer Tutucusu"/>
          <p:cNvSpPr>
            <a:spLocks noGrp="1"/>
          </p:cNvSpPr>
          <p:nvPr>
            <p:ph type="sldNum" sz="quarter" idx="12"/>
          </p:nvPr>
        </p:nvSpPr>
        <p:spPr/>
        <p:txBody>
          <a:bodyPr/>
          <a:lstStyle/>
          <a:p>
            <a:fld id="{7370D358-5A90-4626-AB58-5274E0ED5986}" type="slidenum">
              <a:rPr lang="tr-TR" smtClean="0"/>
              <a:pPr/>
              <a:t>54</a:t>
            </a:fld>
            <a:endParaRPr lang="tr-TR"/>
          </a:p>
        </p:txBody>
      </p:sp>
    </p:spTree>
    <p:extLst>
      <p:ext uri="{BB962C8B-B14F-4D97-AF65-F5344CB8AC3E}">
        <p14:creationId xmlns:p14="http://schemas.microsoft.com/office/powerpoint/2010/main" val="2192591519"/>
      </p:ext>
    </p:extLst>
  </p:cSld>
  <p:clrMapOvr>
    <a:masterClrMapping/>
  </p:clrMapOvr>
  <p:transition spd="slow" advTm="5000">
    <p:wedge/>
    <p:sndAc>
      <p:stSnd>
        <p:snd r:embed="rId2" name="laser.wav"/>
      </p:stSnd>
    </p:sndAc>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23528" y="1340768"/>
            <a:ext cx="8352928" cy="5109091"/>
          </a:xfrm>
          <a:prstGeom prst="rect">
            <a:avLst/>
          </a:prstGeom>
        </p:spPr>
        <p:txBody>
          <a:bodyPr wrap="square">
            <a:spAutoFit/>
          </a:bodyPr>
          <a:lstStyle/>
          <a:p>
            <a:r>
              <a:rPr lang="tr-TR" sz="1400" dirty="0"/>
              <a:t>Bir disiplin olayının meydana geldiğinin gerek doğrudan ve gerekse ihbar veya şikâyet üzerine anlaşılması halinde, disiplin konusu öncelikle bu servise intikal ettirilir. Rehberlik ve Psikolojik Danışma Hizmetleri Servisinin en kısa zamanda vereceği rapor doğrultusunda konu Onur Kurulu veya Disiplin Kuruluna </a:t>
            </a:r>
            <a:r>
              <a:rPr lang="tr-TR" sz="1400" dirty="0" err="1"/>
              <a:t>sevkedilebilir</a:t>
            </a:r>
            <a:r>
              <a:rPr lang="tr-TR" sz="1400" dirty="0"/>
              <a:t>.</a:t>
            </a:r>
          </a:p>
          <a:p>
            <a:r>
              <a:rPr lang="tr-TR" sz="1400" dirty="0"/>
              <a:t>Öğrencinin sergilediği olumsuz davranışıyla ilgili yaptırımlar uygulanır. Bu yaptırımlar,</a:t>
            </a:r>
          </a:p>
          <a:p>
            <a:r>
              <a:rPr lang="tr-TR" sz="1400" dirty="0"/>
              <a:t>“toplum hizmeti”, “sunum”, “olumlu davranış gözleme” gibi uygulamalardır.</a:t>
            </a:r>
          </a:p>
          <a:p>
            <a:r>
              <a:rPr lang="tr-TR" sz="1400" dirty="0"/>
              <a:t>Durum devam ediyorsa Sınıf Öğretmeni bir dilekçe ile Müdür Yardımcısına başvurur.</a:t>
            </a:r>
          </a:p>
          <a:p>
            <a:r>
              <a:rPr lang="tr-TR" sz="1400" dirty="0"/>
              <a:t>İlgili yönetim birimi durumu değerlendirdikten sonra veliyi okula çağırır ve disiplin</a:t>
            </a:r>
          </a:p>
          <a:p>
            <a:r>
              <a:rPr lang="tr-TR" sz="1400" dirty="0"/>
              <a:t>sürecinin işleyişi hakkında bilgilendirir.</a:t>
            </a:r>
          </a:p>
          <a:p>
            <a:r>
              <a:rPr lang="tr-TR" sz="1400" dirty="0"/>
              <a:t>Ceza alan öğrencilerin bu durumları dosyalarına işlenir. İleriki ders yılı veya dönemlerde söz konusu davranışları bir daha tekrarlamamaları ve iyi hallerinin görülmesi durumunda, Okul Disiplin Kurulunun değerlendirmesi ve kararıyla, bu cezalarıyla ilgili kayıtları mezuniyet dönemleri içerisinde dosyalarından silinir</a:t>
            </a:r>
            <a:r>
              <a:rPr lang="tr-TR" sz="1400" dirty="0" smtClean="0"/>
              <a:t>.</a:t>
            </a:r>
          </a:p>
          <a:p>
            <a:r>
              <a:rPr lang="tr-TR" sz="1400" b="1" dirty="0"/>
              <a:t>DEVAM-DEVAMSIZLIK</a:t>
            </a:r>
            <a:endParaRPr lang="tr-TR" sz="1400" dirty="0"/>
          </a:p>
          <a:p>
            <a:r>
              <a:rPr lang="tr-TR" sz="1400" b="1" dirty="0"/>
              <a:t>Okula Devamsızlık:</a:t>
            </a:r>
            <a:endParaRPr lang="tr-TR" sz="1400" dirty="0"/>
          </a:p>
          <a:p>
            <a:r>
              <a:rPr lang="tr-TR" sz="1400" dirty="0"/>
              <a:t>Her öğrencinin okula devamı esastır. Devamsızlık durumunda Ortaöğretim</a:t>
            </a:r>
          </a:p>
          <a:p>
            <a:r>
              <a:rPr lang="tr-TR" sz="1400" dirty="0"/>
              <a:t>kurumlar yönetmeliği yönergeleri takip edilir.</a:t>
            </a:r>
          </a:p>
          <a:p>
            <a:r>
              <a:rPr lang="tr-TR" sz="1400" b="1" dirty="0"/>
              <a:t>Geç Kalma:</a:t>
            </a:r>
            <a:endParaRPr lang="tr-TR" sz="1400" dirty="0"/>
          </a:p>
          <a:p>
            <a:r>
              <a:rPr lang="tr-TR" sz="1400" dirty="0"/>
              <a:t>Okula geç gelmeyi veya izinsiz olarak sınıftan ya da okuldan ayrılmayı alışkanlık</a:t>
            </a:r>
          </a:p>
          <a:p>
            <a:r>
              <a:rPr lang="tr-TR" sz="1400" dirty="0"/>
              <a:t>hâline getiren öğrencilerin bu durumlarının önlenmesi için veli, öğretmen, okul</a:t>
            </a:r>
          </a:p>
          <a:p>
            <a:r>
              <a:rPr lang="tr-TR" sz="1400" dirty="0"/>
              <a:t>rehberlik ve psikolojik danışmanlık bölümü ve okul yönetiminin iş birliği ile, gerekli</a:t>
            </a:r>
          </a:p>
          <a:p>
            <a:r>
              <a:rPr lang="tr-TR" sz="1400" dirty="0"/>
              <a:t>önlemler alınır. </a:t>
            </a:r>
          </a:p>
          <a:p>
            <a:endParaRPr lang="tr-TR" sz="1400" dirty="0"/>
          </a:p>
          <a:p>
            <a:r>
              <a:rPr lang="tr-TR" dirty="0"/>
              <a:t> </a:t>
            </a:r>
          </a:p>
        </p:txBody>
      </p:sp>
      <p:sp>
        <p:nvSpPr>
          <p:cNvPr id="3" name="2 Slayt Numarası Yer Tutucusu"/>
          <p:cNvSpPr>
            <a:spLocks noGrp="1"/>
          </p:cNvSpPr>
          <p:nvPr>
            <p:ph type="sldNum" sz="quarter" idx="12"/>
          </p:nvPr>
        </p:nvSpPr>
        <p:spPr/>
        <p:txBody>
          <a:bodyPr/>
          <a:lstStyle/>
          <a:p>
            <a:fld id="{7370D358-5A90-4626-AB58-5274E0ED5986}" type="slidenum">
              <a:rPr lang="tr-TR" smtClean="0"/>
              <a:pPr/>
              <a:t>55</a:t>
            </a:fld>
            <a:endParaRPr lang="tr-TR"/>
          </a:p>
        </p:txBody>
      </p:sp>
    </p:spTree>
    <p:extLst>
      <p:ext uri="{BB962C8B-B14F-4D97-AF65-F5344CB8AC3E}">
        <p14:creationId xmlns:p14="http://schemas.microsoft.com/office/powerpoint/2010/main" val="3122143051"/>
      </p:ext>
    </p:extLst>
  </p:cSld>
  <p:clrMapOvr>
    <a:masterClrMapping/>
  </p:clrMapOvr>
  <p:transition spd="slow" advTm="5000">
    <p:wedge/>
    <p:sndAc>
      <p:stSnd>
        <p:snd r:embed="rId2" name="laser.wav"/>
      </p:stSnd>
    </p:sndAc>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51520" y="1196752"/>
            <a:ext cx="8640960" cy="5324535"/>
          </a:xfrm>
          <a:prstGeom prst="rect">
            <a:avLst/>
          </a:prstGeom>
        </p:spPr>
        <p:txBody>
          <a:bodyPr wrap="square">
            <a:spAutoFit/>
          </a:bodyPr>
          <a:lstStyle/>
          <a:p>
            <a:r>
              <a:rPr lang="tr-TR" sz="1400" dirty="0"/>
              <a:t>Okula zamanında gelmeyen öğrenciler derslere alınır. Birinci ders saati dışındaki geç gelmeler devamsızlıktan sayılır. Geç gelen öğrencilerin derse alınma şekli, ders yılı başında öğretmenler kurulunca kararlaştırılarak veli ve öğrencilere duyurulur.</a:t>
            </a:r>
          </a:p>
          <a:p>
            <a:r>
              <a:rPr lang="tr-TR" sz="1400" dirty="0"/>
              <a:t>İlk derse girmeyenler ile ilk derse girdiği hâlde arada bir veya daha fazla derse girmeyen öğrencilerin devamsızlığı yarım gün sayılır. Devamsızlık hesaplanırken iki yarım gün bir gün kabul edilir</a:t>
            </a:r>
            <a:r>
              <a:rPr lang="tr-TR" sz="1400" dirty="0" smtClean="0"/>
              <a:t>.</a:t>
            </a:r>
          </a:p>
          <a:p>
            <a:r>
              <a:rPr lang="tr-TR" sz="1400" dirty="0"/>
              <a:t>Ders yılı içinde toplam 20 gün okula özürsüz olarak devam etmeyen öğrenciler, notları ne olursa olsun başarısız sayılır.</a:t>
            </a:r>
          </a:p>
          <a:p>
            <a:r>
              <a:rPr lang="tr-TR" sz="1400" dirty="0"/>
              <a:t>Derse 5 kez mazeretsiz geç kalmış öğrenci için;</a:t>
            </a:r>
          </a:p>
          <a:p>
            <a:r>
              <a:rPr lang="tr-TR" sz="1400" dirty="0"/>
              <a:t>Veli okula çağırılır ve sürecin işleyişi hakkında veli bilgilendirilir.</a:t>
            </a:r>
          </a:p>
          <a:p>
            <a:r>
              <a:rPr lang="tr-TR" sz="1400" dirty="0"/>
              <a:t>Sınıf Öğretmeni ve Rehber Öğretmeni, ilgili Müdür Yardımcısı tarafından konu hakkında</a:t>
            </a:r>
          </a:p>
          <a:p>
            <a:r>
              <a:rPr lang="tr-TR" sz="1400" dirty="0"/>
              <a:t>bilgilendirilir.</a:t>
            </a:r>
          </a:p>
          <a:p>
            <a:r>
              <a:rPr lang="tr-TR" sz="1400" dirty="0"/>
              <a:t>Ortaöğretim kurumlar ödül ve disiplin yönetmeliği yönergeleri takip edilir.</a:t>
            </a:r>
          </a:p>
          <a:p>
            <a:r>
              <a:rPr lang="tr-TR" sz="1400" b="1" dirty="0"/>
              <a:t>Mazeret Belgesi:</a:t>
            </a:r>
            <a:endParaRPr lang="tr-TR" sz="1400" dirty="0"/>
          </a:p>
          <a:p>
            <a:r>
              <a:rPr lang="tr-TR" sz="1400" dirty="0"/>
              <a:t>Mazeret belgesi, öğrencinin rapor almasını gerektirmeyen özel durumlarda veli</a:t>
            </a:r>
          </a:p>
          <a:p>
            <a:r>
              <a:rPr lang="tr-TR" sz="1400" dirty="0"/>
              <a:t>tarafından okul yönetimine sunulur. Girilmeyen sınavlar ve geçmiş dönem</a:t>
            </a:r>
          </a:p>
          <a:p>
            <a:r>
              <a:rPr lang="tr-TR" sz="1400" dirty="0"/>
              <a:t>devamsızlıkların da kullanılmaz. Mazeret belgesinin kabulü, okul yönetiminin</a:t>
            </a:r>
          </a:p>
          <a:p>
            <a:r>
              <a:rPr lang="tr-TR" sz="1400" dirty="0"/>
              <a:t>inisiyatifindedir. </a:t>
            </a:r>
            <a:endParaRPr lang="tr-TR" sz="1400" dirty="0" smtClean="0"/>
          </a:p>
          <a:p>
            <a:r>
              <a:rPr lang="tr-TR" sz="1400" dirty="0"/>
              <a:t>Özürlü ve özürsüz devamsızlıklar ile okul yönetimince verilen izinlerin toplamı 45 günü aşamaz. Kaza, ölüm, doğal afet, yangın, göz altına alınma, tutuklanma ve uzun süreli tedaviyi gerektiren hastalık nedeniyle yapılan devamsızlıkların özürlü devamsızlıktan sayılabilmesi için özrün, resmî kurumdan alınacak belge veya resmî/özel sağlık kurum veya kuruluşlarınca düzenlenecek raporla belgelendirilmesi ve özrü takip eden ''5 iş günü''</a:t>
            </a:r>
            <a:r>
              <a:rPr lang="tr-TR" sz="1400" baseline="30000" dirty="0"/>
              <a:t>(12)</a:t>
            </a:r>
            <a:r>
              <a:rPr lang="tr-TR" sz="1400" dirty="0"/>
              <a:t> içinde okul yönetimine bildirilmesi gerekir. Zorunluluk hâllerinde özrün bildirim süresi okul yönetimince uzatılabilir.</a:t>
            </a:r>
          </a:p>
          <a:p>
            <a:endParaRPr lang="tr-TR" sz="1400" dirty="0"/>
          </a:p>
          <a:p>
            <a:endParaRPr lang="tr-TR" dirty="0"/>
          </a:p>
        </p:txBody>
      </p:sp>
      <p:sp>
        <p:nvSpPr>
          <p:cNvPr id="3" name="2 Slayt Numarası Yer Tutucusu"/>
          <p:cNvSpPr>
            <a:spLocks noGrp="1"/>
          </p:cNvSpPr>
          <p:nvPr>
            <p:ph type="sldNum" sz="quarter" idx="12"/>
          </p:nvPr>
        </p:nvSpPr>
        <p:spPr/>
        <p:txBody>
          <a:bodyPr/>
          <a:lstStyle/>
          <a:p>
            <a:fld id="{7370D358-5A90-4626-AB58-5274E0ED5986}" type="slidenum">
              <a:rPr lang="tr-TR" smtClean="0"/>
              <a:pPr/>
              <a:t>56</a:t>
            </a:fld>
            <a:endParaRPr lang="tr-TR"/>
          </a:p>
        </p:txBody>
      </p:sp>
    </p:spTree>
    <p:extLst>
      <p:ext uri="{BB962C8B-B14F-4D97-AF65-F5344CB8AC3E}">
        <p14:creationId xmlns:p14="http://schemas.microsoft.com/office/powerpoint/2010/main" val="1481024591"/>
      </p:ext>
    </p:extLst>
  </p:cSld>
  <p:clrMapOvr>
    <a:masterClrMapping/>
  </p:clrMapOvr>
  <p:transition spd="slow" advTm="5000">
    <p:wedge/>
    <p:sndAc>
      <p:stSnd>
        <p:snd r:embed="rId2" name="laser.wav"/>
      </p:stSnd>
    </p:sndAc>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67544" y="1196752"/>
            <a:ext cx="8352928" cy="4616648"/>
          </a:xfrm>
          <a:prstGeom prst="rect">
            <a:avLst/>
          </a:prstGeom>
        </p:spPr>
        <p:txBody>
          <a:bodyPr wrap="square">
            <a:spAutoFit/>
          </a:bodyPr>
          <a:lstStyle/>
          <a:p>
            <a:r>
              <a:rPr lang="tr-TR" sz="1400" dirty="0"/>
              <a:t>Doğal afet, yangın, sağlık kurulu raporuna dayalı uzun süreli tedaviyi gerektiren hastalık, göz altına alınma ve tutuklanma gibi nedenlerle özürlü ve özürsüz devamsızlık süresini aşan öğrenciler;</a:t>
            </a:r>
            <a:r>
              <a:rPr lang="tr-TR" sz="1400" b="1" dirty="0"/>
              <a:t>  </a:t>
            </a:r>
            <a:endParaRPr lang="tr-TR" sz="1400" dirty="0"/>
          </a:p>
          <a:p>
            <a:pPr lvl="0"/>
            <a:r>
              <a:rPr lang="tr-TR" sz="1400" dirty="0" smtClean="0"/>
              <a:t>1) Özrünü </a:t>
            </a:r>
            <a:r>
              <a:rPr lang="tr-TR" sz="1400" dirty="0"/>
              <a:t>belgelendirmek, </a:t>
            </a:r>
            <a:endParaRPr lang="tr-TR" sz="1400" dirty="0" smtClean="0"/>
          </a:p>
          <a:p>
            <a:pPr lvl="0"/>
            <a:r>
              <a:rPr lang="tr-TR" sz="1400" dirty="0" smtClean="0"/>
              <a:t>2</a:t>
            </a:r>
            <a:r>
              <a:rPr lang="tr-TR" sz="1400" dirty="0"/>
              <a:t>) İki dönem notu almış bulunmak kaydıyla devam eden öğrenciler gibi işleme tabi tutulur.</a:t>
            </a:r>
          </a:p>
          <a:p>
            <a:r>
              <a:rPr lang="tr-TR" sz="1400" dirty="0"/>
              <a:t>Yurt içinde ve yurt dışında, bilim, tiyatro, spor, müzik, folklor, beceri yarışması ve benzeri eğitici-kültürel faaliyetlere ve bunların hazırlık çalışmalarına katılan öğrenciler, okula devam edemedikleri süre için izinli sayılır ve bu süre devamsızlıktan sayılmaz. Yurt içindeki faaliyetlere katılan öğrencilere il/ilçe millî eğitim müdürlüklerince, yurt dışındaki faaliyetlere katılan öğrencilere ise mahallin mülkî idarî amirliklerince izin verilir. Bu öğrencilerin başarı durumlarının belirlenebilmesi için iki dönem notu almış olmaları gerekir</a:t>
            </a:r>
            <a:r>
              <a:rPr lang="tr-TR" sz="1400" dirty="0" smtClean="0"/>
              <a:t>.</a:t>
            </a:r>
          </a:p>
          <a:p>
            <a:endParaRPr lang="tr-TR" sz="1400" dirty="0" smtClean="0"/>
          </a:p>
          <a:p>
            <a:r>
              <a:rPr lang="tr-TR" sz="1400" b="1" dirty="0"/>
              <a:t>OKUL ARAÇ GEREÇLERİNİN KULLANIMI</a:t>
            </a:r>
            <a:endParaRPr lang="tr-TR" sz="1400" dirty="0"/>
          </a:p>
          <a:p>
            <a:r>
              <a:rPr lang="tr-TR" sz="1400" dirty="0"/>
              <a:t>Okul araç gereçlerinin </a:t>
            </a:r>
            <a:r>
              <a:rPr lang="tr-TR" sz="1400" dirty="0" err="1"/>
              <a:t>başlıcaları</a:t>
            </a:r>
            <a:r>
              <a:rPr lang="tr-TR" sz="1400" dirty="0"/>
              <a:t> hepimizin bildiği gibi masa , sıra ,akıllı tahta ,normal tahta ,defter ,kalem ,ders kitabı ,okuldaki dolaplar gibi öğrencilerin hizmetine sunulan her şeydir. Her araç belli bir amaca hizmet etmek amacıyla üretilmiştir. Eğitimde kullandığımız bu araç gereçleri de amacına uygun olarak kullanmamız gerekir. Özetle okulda kullanılan ders araç gereçlerini amacına uygun olmayan durumlarda kullanmak yanlıştır. Bu yüzden öğrencilerin sıraların üzerine yazı yazmamalı, ders kitaplarına çizimler yapmamalıdır aynı zamanda akıllı tahtalara virüslü dosyaların yüklenmemesi gerekir ki bu hususta öğrenciler uyarılır. Eğitimin kalitesini ve verimini artırmak için gerekli olan bu araç gereçlerin kullanımında öğretmen, öğrenci, veli , okul personeli ,okul idaresi gerekli özeni göstermelidir. Ortaöğretim yönetmeliği çerçevesinde araç gereçlerin kullanımı ile ilgili detaylı bilgi mevcuttur.</a:t>
            </a:r>
          </a:p>
          <a:p>
            <a:endParaRPr lang="tr-TR" sz="1400" dirty="0"/>
          </a:p>
        </p:txBody>
      </p:sp>
      <p:sp>
        <p:nvSpPr>
          <p:cNvPr id="3" name="2 Slayt Numarası Yer Tutucusu"/>
          <p:cNvSpPr>
            <a:spLocks noGrp="1"/>
          </p:cNvSpPr>
          <p:nvPr>
            <p:ph type="sldNum" sz="quarter" idx="12"/>
          </p:nvPr>
        </p:nvSpPr>
        <p:spPr/>
        <p:txBody>
          <a:bodyPr/>
          <a:lstStyle/>
          <a:p>
            <a:fld id="{7370D358-5A90-4626-AB58-5274E0ED5986}" type="slidenum">
              <a:rPr lang="tr-TR" smtClean="0"/>
              <a:pPr/>
              <a:t>57</a:t>
            </a:fld>
            <a:endParaRPr lang="tr-TR"/>
          </a:p>
        </p:txBody>
      </p:sp>
    </p:spTree>
    <p:extLst>
      <p:ext uri="{BB962C8B-B14F-4D97-AF65-F5344CB8AC3E}">
        <p14:creationId xmlns:p14="http://schemas.microsoft.com/office/powerpoint/2010/main" val="1607296869"/>
      </p:ext>
    </p:extLst>
  </p:cSld>
  <p:clrMapOvr>
    <a:masterClrMapping/>
  </p:clrMapOvr>
  <p:transition spd="slow" advTm="5000">
    <p:wedge/>
    <p:sndAc>
      <p:stSnd>
        <p:snd r:embed="rId2" name="laser.wav"/>
      </p:stSnd>
    </p:sndAc>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95536" y="1268760"/>
            <a:ext cx="8280920" cy="2893100"/>
          </a:xfrm>
          <a:prstGeom prst="rect">
            <a:avLst/>
          </a:prstGeom>
        </p:spPr>
        <p:txBody>
          <a:bodyPr wrap="square">
            <a:spAutoFit/>
          </a:bodyPr>
          <a:lstStyle/>
          <a:p>
            <a:r>
              <a:rPr lang="tr-TR" sz="1400" b="1" dirty="0"/>
              <a:t>KAYBOLAN </a:t>
            </a:r>
            <a:r>
              <a:rPr lang="tr-TR" sz="1400" b="1" dirty="0" smtClean="0"/>
              <a:t>EŞYALAR</a:t>
            </a:r>
          </a:p>
          <a:p>
            <a:endParaRPr lang="tr-TR" sz="1400" dirty="0"/>
          </a:p>
          <a:p>
            <a:r>
              <a:rPr lang="tr-TR" sz="1400" dirty="0"/>
              <a:t>Kimi zaman dikkatsizlikten kimi zaman art niyetli kişiler yüzünden okul içerisinde araç gereçler veya öğrencilerin kişisel eşyaları kaybolabilmektedir. Bu tarz bir durumla karşılaşan kişilerin sınıf içerisine veya eşyayı en son hatırladığı yere iyice bakmalı daha sonra okul idaresine haber vermelidir. Çünkü çoğu zaman kaybolduğunu zannettiğimiz şey en yakın yerden çıkar. Etraflıca arama yapıldıktan sonra eşyanın kaybolduğuna kanaat getirdiysek dediğimiz gibi okul idaresine başvurulmalıdır. Daha sonra idarede okuldaki diğer personele haber verir temizlik esnasında eşyanın görülüp görülmediğini sorar ve etraflı bir arama daha yapılır.</a:t>
            </a:r>
          </a:p>
          <a:p>
            <a:r>
              <a:rPr lang="tr-TR" sz="1400" dirty="0"/>
              <a:t>Herhangi bir eşya kaybolduğu zaman okuldaki personel ile toplantı yapılır. Okula değerli eşyaların getirilmemesi konusunda öğrencilere uyarılarda bulunulur</a:t>
            </a:r>
            <a:r>
              <a:rPr lang="tr-TR" sz="1400" dirty="0" smtClean="0"/>
              <a:t>.</a:t>
            </a:r>
          </a:p>
          <a:p>
            <a:endParaRPr lang="tr-TR" sz="1400" dirty="0" smtClean="0"/>
          </a:p>
          <a:p>
            <a:endParaRPr lang="tr-TR" sz="1400" dirty="0"/>
          </a:p>
        </p:txBody>
      </p:sp>
      <p:sp>
        <p:nvSpPr>
          <p:cNvPr id="3" name="2 Slayt Numarası Yer Tutucusu"/>
          <p:cNvSpPr>
            <a:spLocks noGrp="1"/>
          </p:cNvSpPr>
          <p:nvPr>
            <p:ph type="sldNum" sz="quarter" idx="12"/>
          </p:nvPr>
        </p:nvSpPr>
        <p:spPr/>
        <p:txBody>
          <a:bodyPr/>
          <a:lstStyle/>
          <a:p>
            <a:fld id="{7370D358-5A90-4626-AB58-5274E0ED5986}" type="slidenum">
              <a:rPr lang="tr-TR" smtClean="0"/>
              <a:pPr/>
              <a:t>58</a:t>
            </a:fld>
            <a:endParaRPr lang="tr-TR"/>
          </a:p>
        </p:txBody>
      </p:sp>
    </p:spTree>
    <p:extLst>
      <p:ext uri="{BB962C8B-B14F-4D97-AF65-F5344CB8AC3E}">
        <p14:creationId xmlns:p14="http://schemas.microsoft.com/office/powerpoint/2010/main" val="2804472585"/>
      </p:ext>
    </p:extLst>
  </p:cSld>
  <p:clrMapOvr>
    <a:masterClrMapping/>
  </p:clrMapOvr>
  <p:transition spd="slow" advTm="5000">
    <p:wedge/>
    <p:sndAc>
      <p:stSnd>
        <p:snd r:embed="rId2" name="laser.wav"/>
      </p:stSnd>
    </p:sndAc>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95536" y="1196752"/>
            <a:ext cx="7992888" cy="5109091"/>
          </a:xfrm>
          <a:prstGeom prst="rect">
            <a:avLst/>
          </a:prstGeom>
        </p:spPr>
        <p:txBody>
          <a:bodyPr wrap="square">
            <a:spAutoFit/>
          </a:bodyPr>
          <a:lstStyle/>
          <a:p>
            <a:r>
              <a:rPr lang="tr-TR" sz="1400" b="1" dirty="0" smtClean="0"/>
              <a:t>OKULUMUZDA SİVİL SAVUNMA UYGULAMALRI</a:t>
            </a:r>
          </a:p>
          <a:p>
            <a:endParaRPr lang="tr-TR" sz="1400" dirty="0" smtClean="0"/>
          </a:p>
          <a:p>
            <a:r>
              <a:rPr lang="tr-TR" sz="1400" dirty="0" smtClean="0"/>
              <a:t>Okulumuz; yangına karşı acil durum tatbikatları, yangın eylem planı, her katta mevcut</a:t>
            </a:r>
          </a:p>
          <a:p>
            <a:r>
              <a:rPr lang="tr-TR" sz="1400" dirty="0" smtClean="0"/>
              <a:t>olan yangına müdahale ekipmanları, ısıya dayanıklı acil durum kapıları, yangın erken</a:t>
            </a:r>
          </a:p>
          <a:p>
            <a:r>
              <a:rPr lang="tr-TR" sz="1400" dirty="0" smtClean="0"/>
              <a:t>uyarı sistem ve söndürme fıskiyeleri; her yıl düzenli olarak gerçekleştirilen deprem ve</a:t>
            </a:r>
          </a:p>
          <a:p>
            <a:r>
              <a:rPr lang="tr-TR" sz="1400" dirty="0" smtClean="0"/>
              <a:t>acil durum tatbikatları, TOKİ İnşaat tarafından yapılan bina kontrolleri, depreme</a:t>
            </a:r>
          </a:p>
          <a:p>
            <a:r>
              <a:rPr lang="tr-TR" sz="1400" dirty="0" smtClean="0"/>
              <a:t>dayanıklı ve kolay tahliye edilebilir yapısı ile öğrencilerinin okul dışı belirlenmiş</a:t>
            </a:r>
          </a:p>
          <a:p>
            <a:r>
              <a:rPr lang="tr-TR" sz="1400" dirty="0" smtClean="0"/>
              <a:t>emniyetli alanlara geçişini güven içinde sağlayacak olanaklara sahiptir.</a:t>
            </a:r>
          </a:p>
          <a:p>
            <a:endParaRPr lang="tr-TR" sz="1400" dirty="0" smtClean="0"/>
          </a:p>
          <a:p>
            <a:r>
              <a:rPr lang="tr-TR" sz="1400" dirty="0" smtClean="0"/>
              <a:t>Acil </a:t>
            </a:r>
            <a:r>
              <a:rPr lang="tr-TR" sz="1400" dirty="0"/>
              <a:t>bir durum anında öğrenciler, velilerimiz tarafından doldurulan </a:t>
            </a:r>
            <a:r>
              <a:rPr lang="tr-TR" sz="1400" b="1" dirty="0"/>
              <a:t>“acil durum bilgi </a:t>
            </a:r>
            <a:r>
              <a:rPr lang="tr-TR" sz="1400" b="1" dirty="0" err="1"/>
              <a:t>formları”</a:t>
            </a:r>
            <a:r>
              <a:rPr lang="tr-TR" sz="1400" dirty="0" err="1"/>
              <a:t>nda</a:t>
            </a:r>
            <a:endParaRPr lang="tr-TR" sz="1400" dirty="0"/>
          </a:p>
          <a:p>
            <a:r>
              <a:rPr lang="tr-TR" sz="1400" dirty="0"/>
              <a:t>belirlenen kriterlere göre, velilere teslim edilir.</a:t>
            </a:r>
          </a:p>
          <a:p>
            <a:r>
              <a:rPr lang="tr-TR" sz="1400" dirty="0"/>
              <a:t>Okulumuzda aşağıda belirtilen amaçların gerçekleşmesi için, Sivil Savunma Kolu </a:t>
            </a:r>
            <a:r>
              <a:rPr lang="tr-TR" sz="1400" dirty="0" smtClean="0"/>
              <a:t>kurulmuştur</a:t>
            </a:r>
          </a:p>
          <a:p>
            <a:r>
              <a:rPr lang="tr-TR" sz="1400" dirty="0"/>
              <a:t>1-Topyekün savunmanın ayrılmaz bir parçası olan sivil savunma konularında öğrencilerimizi bilinçlendirmek.</a:t>
            </a:r>
          </a:p>
          <a:p>
            <a:r>
              <a:rPr lang="tr-TR" sz="1400" dirty="0"/>
              <a:t>2-Yurt savunmasında kişilere düşen, görev ve sorumluluk duygularını aşılamak.</a:t>
            </a:r>
          </a:p>
          <a:p>
            <a:r>
              <a:rPr lang="tr-TR" sz="1400" dirty="0"/>
              <a:t>3-Öğrencilerimize savaş ve afetlerin yıkımlarına karşı, kendilerini nasıl koruyabileceklerini öğretmek.</a:t>
            </a:r>
          </a:p>
          <a:p>
            <a:r>
              <a:rPr lang="tr-TR" sz="1400" dirty="0"/>
              <a:t>4-Günümüz silâhları ve savaş teknikleri hakkında öğrencilerimize kısa bilgi vermek.</a:t>
            </a:r>
          </a:p>
          <a:p>
            <a:r>
              <a:rPr lang="tr-TR" sz="1400" dirty="0"/>
              <a:t>5-Savaşta ve afetlerde sivil savunmanın herkesin yanında ve yardımında olacağı konusunda öğrencilerimizi bilinçlendirmek.</a:t>
            </a:r>
          </a:p>
          <a:p>
            <a:r>
              <a:rPr lang="tr-TR" sz="1400" dirty="0"/>
              <a:t>6-Savaşta ve afetlerde dayanışma ve yardımlaşmanın önemini belirtmektir.</a:t>
            </a:r>
          </a:p>
          <a:p>
            <a:r>
              <a:rPr lang="tr-TR" sz="1400" dirty="0"/>
              <a:t>Sivil Savunma Konularında; öğrencilerini bilinçlendirmek, eğitmek amacı ile bu okullarda yapılacak çalışmaların plânlama, koordine ve yürütümünü sağlamak üzere sivil savunma kolları kurulmuştur.</a:t>
            </a:r>
          </a:p>
          <a:p>
            <a:endParaRPr lang="tr-TR" dirty="0"/>
          </a:p>
        </p:txBody>
      </p:sp>
      <p:sp>
        <p:nvSpPr>
          <p:cNvPr id="3" name="2 Slayt Numarası Yer Tutucusu"/>
          <p:cNvSpPr>
            <a:spLocks noGrp="1"/>
          </p:cNvSpPr>
          <p:nvPr>
            <p:ph type="sldNum" sz="quarter" idx="12"/>
          </p:nvPr>
        </p:nvSpPr>
        <p:spPr/>
        <p:txBody>
          <a:bodyPr/>
          <a:lstStyle/>
          <a:p>
            <a:fld id="{7370D358-5A90-4626-AB58-5274E0ED5986}" type="slidenum">
              <a:rPr lang="tr-TR" smtClean="0"/>
              <a:pPr/>
              <a:t>59</a:t>
            </a:fld>
            <a:endParaRPr lang="tr-TR"/>
          </a:p>
        </p:txBody>
      </p:sp>
    </p:spTree>
    <p:extLst>
      <p:ext uri="{BB962C8B-B14F-4D97-AF65-F5344CB8AC3E}">
        <p14:creationId xmlns:p14="http://schemas.microsoft.com/office/powerpoint/2010/main" val="1266116597"/>
      </p:ext>
    </p:extLst>
  </p:cSld>
  <p:clrMapOvr>
    <a:masterClrMapping/>
  </p:clrMapOvr>
  <p:transition spd="slow" advTm="5000">
    <p:wedge/>
    <p:sndAc>
      <p:stSnd>
        <p:snd r:embed="rId2" name="laser.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79512" y="0"/>
            <a:ext cx="8964488" cy="6463308"/>
          </a:xfrm>
          <a:prstGeom prst="rect">
            <a:avLst/>
          </a:prstGeom>
        </p:spPr>
        <p:txBody>
          <a:bodyPr wrap="square">
            <a:spAutoFit/>
          </a:bodyPr>
          <a:lstStyle/>
          <a:p>
            <a:pPr algn="ctr"/>
            <a:r>
              <a:rPr lang="tr-TR" sz="1400" b="1" dirty="0"/>
              <a:t>KURULUŞ VE ORGANİZASYON</a:t>
            </a:r>
            <a:endParaRPr lang="tr-TR" sz="1400" dirty="0"/>
          </a:p>
          <a:p>
            <a:r>
              <a:rPr lang="tr-TR" sz="1400" b="1" dirty="0"/>
              <a:t> </a:t>
            </a:r>
            <a:endParaRPr lang="tr-TR" sz="1400" dirty="0"/>
          </a:p>
          <a:p>
            <a:r>
              <a:rPr lang="tr-TR" sz="1400" dirty="0" smtClean="0"/>
              <a:t>Cumhuriyet  </a:t>
            </a:r>
            <a:r>
              <a:rPr lang="tr-TR" sz="1400" dirty="0"/>
              <a:t>Mahallesi </a:t>
            </a:r>
            <a:r>
              <a:rPr lang="tr-TR" sz="1400" dirty="0" smtClean="0"/>
              <a:t>Demirel sokak no:2 üzerinde </a:t>
            </a:r>
            <a:r>
              <a:rPr lang="tr-TR" sz="1400" dirty="0"/>
              <a:t>bulunan </a:t>
            </a:r>
            <a:r>
              <a:rPr lang="tr-TR" sz="1400" dirty="0" smtClean="0"/>
              <a:t>okulumuz </a:t>
            </a:r>
            <a:r>
              <a:rPr lang="tr-TR" sz="1400" dirty="0"/>
              <a:t>1946 yılında </a:t>
            </a:r>
            <a:r>
              <a:rPr lang="tr-TR" sz="1400" dirty="0" err="1"/>
              <a:t>Ülkülendirme</a:t>
            </a:r>
            <a:r>
              <a:rPr lang="tr-TR" sz="1400" dirty="0"/>
              <a:t>  Derneğince yaptırılmış olan okul binası 1948 de Ortaokul olarak eğitim-öğretime  başlamış, 1959 da ise Lise programı ile eğitim-öğretim hizmetini sürdürmüştür.  1969 da ek bina ile fiziki kapasitesi arttırılan Turgutlu Lisesinde kişilikli  mimari anlayışının korunmasına da özen gösterilmiştir. Bu özellikleri ile  tarihsel bir kimliği de simgeleyen Turgutlu Lisesine, artan öğrenci kapasitesi  nedeniyle 2002 yılında 2 katlı bir ek bina </a:t>
            </a:r>
            <a:r>
              <a:rPr lang="tr-TR" sz="1400" dirty="0" err="1"/>
              <a:t>Turgutlu’lu</a:t>
            </a:r>
            <a:r>
              <a:rPr lang="tr-TR" sz="1400" dirty="0"/>
              <a:t> hayırsever Turgut KALAYCI  tarafından yaptırılmıştır. 04/06/2010 tarihinde ise okulumuz Anadolu Lisesi statüsü kazanmış 2010/2011 eğitim öğretim yılından itibaren Anadolu Lisesi´ne öğrenci almaya başlamıştır.           </a:t>
            </a:r>
          </a:p>
          <a:p>
            <a:r>
              <a:rPr lang="tr-TR" sz="1400" dirty="0"/>
              <a:t>Buna göre A blok olarak adlandırılan eski binada 20 derslik, 1   Müdür Odası. 1 Müdür Baş Yardımcısı odası, 2 Müdür Yardımcısı odası, Rehberlik   Bürosu, Fizik, Kimya ve Bilgisayar </a:t>
            </a:r>
            <a:r>
              <a:rPr lang="tr-TR" sz="1400" dirty="0" err="1"/>
              <a:t>laboratuarları</a:t>
            </a:r>
            <a:r>
              <a:rPr lang="tr-TR" sz="1400" dirty="0"/>
              <a:t>, 2 öğretmenler odası,   Kütüphane, Memur odası, Hizmetli odası ve Arşiv bulunmaktadır. B Blok olarak   adlandırılan binasında 12 Derslik, Müdür yardımcısı Odası, Öğretmenler Odası   bulunmaktadır. C Blok olarak adlandırılan Turgutlu Lisesi konferans salonunda   2004- 2005 Eğitim Öğretim yılında bakım ve onarımı yapılmış,400 adet koltuk   yerleştirilerek hizmete sunulmuştur. Bunun yanı sıra Okul bünyesinde bulunan   Kantin, Basketbol, Voleybol ve Futbol sahalarıyla Turgutlu Lisesi bir yerleşke   görüntüsü sergilemektedir.</a:t>
            </a:r>
          </a:p>
          <a:p>
            <a:endParaRPr lang="tr-TR" sz="1400" dirty="0" smtClean="0"/>
          </a:p>
          <a:p>
            <a:r>
              <a:rPr lang="tr-TR" sz="1400" b="1" i="1" dirty="0" smtClean="0"/>
              <a:t>MİSYONUMUZ</a:t>
            </a:r>
          </a:p>
          <a:p>
            <a:r>
              <a:rPr lang="tr-TR" sz="1400" dirty="0" smtClean="0"/>
              <a:t>Öğrencilerimizin bireysel farklılıklarını göz önüne alarak Atatürk İlke ve İnkılaplarına bağlı, kendine güvenen, çevresine duyarlı, demokratik, insan haklarına saygılı, milli değerlerine bağlı, özgür düşünebilen, eğitim sürecinde katılımcı , belli amacı olan, geleceğe güvenle bakan bireyler olarak üst öğrenim kurumlarına hazırlamak.</a:t>
            </a:r>
          </a:p>
          <a:p>
            <a:endParaRPr lang="tr-TR" sz="1400" dirty="0" smtClean="0"/>
          </a:p>
          <a:p>
            <a:r>
              <a:rPr lang="tr-TR" sz="1400" b="1" i="1" dirty="0" smtClean="0"/>
              <a:t>VİZYONUMUZ</a:t>
            </a:r>
          </a:p>
          <a:p>
            <a:r>
              <a:rPr lang="tr-TR" sz="1400" dirty="0" smtClean="0"/>
              <a:t>Amacı olan, Türk Milli eğitimin temel ilkelerinden olan girişimci , bilimsel düşünen, eleştiri ve değişime açık, öğrenmeye istekli, kendisi ve çevresiyle barışık, olumlu davranışlarıyla örnek olan,  hoşgörülü bireyler yetiştirerek, üst öğrenim kurumlarına hazırlayarak bu alanda tercih edilen bir kurum olmak.</a:t>
            </a:r>
            <a:endParaRPr lang="tr-TR" sz="1400" dirty="0"/>
          </a:p>
          <a:p>
            <a:endParaRPr lang="tr-TR" sz="1400" dirty="0"/>
          </a:p>
          <a:p>
            <a:endParaRPr lang="tr-TR" dirty="0"/>
          </a:p>
          <a:p>
            <a:r>
              <a:rPr lang="tr-TR" dirty="0"/>
              <a:t> </a:t>
            </a:r>
          </a:p>
        </p:txBody>
      </p:sp>
      <p:sp>
        <p:nvSpPr>
          <p:cNvPr id="3" name="2 Slayt Numarası Yer Tutucusu"/>
          <p:cNvSpPr>
            <a:spLocks noGrp="1"/>
          </p:cNvSpPr>
          <p:nvPr>
            <p:ph type="sldNum" sz="quarter" idx="12"/>
          </p:nvPr>
        </p:nvSpPr>
        <p:spPr/>
        <p:txBody>
          <a:bodyPr/>
          <a:lstStyle/>
          <a:p>
            <a:fld id="{7370D358-5A90-4626-AB58-5274E0ED5986}" type="slidenum">
              <a:rPr lang="tr-TR" smtClean="0"/>
              <a:pPr/>
              <a:t>6</a:t>
            </a:fld>
            <a:endParaRPr lang="tr-TR"/>
          </a:p>
        </p:txBody>
      </p:sp>
    </p:spTree>
    <p:extLst>
      <p:ext uri="{BB962C8B-B14F-4D97-AF65-F5344CB8AC3E}">
        <p14:creationId xmlns:p14="http://schemas.microsoft.com/office/powerpoint/2010/main" val="120005916"/>
      </p:ext>
    </p:extLst>
  </p:cSld>
  <p:clrMapOvr>
    <a:masterClrMapping/>
  </p:clrMapOvr>
  <p:transition spd="slow" advTm="5000">
    <p:wedge/>
    <p:sndAc>
      <p:stSnd>
        <p:snd r:embed="rId2" name="laser.wav"/>
      </p:stSnd>
    </p:sndAc>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256270" y="382489"/>
            <a:ext cx="258115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ea typeface="Calibri" pitchFamily="34" charset="0"/>
                <a:cs typeface="Times New Roman" pitchFamily="18" charset="0"/>
              </a:rPr>
              <a:t>BEDEN EĞİTİMİ VE SPOR DERSİ</a:t>
            </a:r>
            <a:endParaRPr kumimoji="0" lang="tr-TR" sz="1400" b="0" i="0" u="none" strike="noStrike" cap="none" normalizeH="0" baseline="0" dirty="0" smtClean="0">
              <a:ln>
                <a:noFill/>
              </a:ln>
              <a:solidFill>
                <a:schemeClr val="tx1"/>
              </a:solidFill>
              <a:effectLst/>
              <a:cs typeface="Arial" pitchFamily="34" charset="0"/>
            </a:endParaRPr>
          </a:p>
        </p:txBody>
      </p:sp>
      <p:sp>
        <p:nvSpPr>
          <p:cNvPr id="5" name="Rectangle 4"/>
          <p:cNvSpPr>
            <a:spLocks noChangeArrowheads="1"/>
          </p:cNvSpPr>
          <p:nvPr/>
        </p:nvSpPr>
        <p:spPr bwMode="auto">
          <a:xfrm>
            <a:off x="0" y="1409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Verdana" pitchFamily="34" charset="0"/>
                <a:ea typeface="Calibri" pitchFamily="34" charset="0"/>
                <a:cs typeface="Times New Roman" pitchFamily="18"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5"/>
          <p:cNvSpPr>
            <a:spLocks noChangeArrowheads="1"/>
          </p:cNvSpPr>
          <p:nvPr/>
        </p:nvSpPr>
        <p:spPr bwMode="auto">
          <a:xfrm>
            <a:off x="629816" y="764704"/>
            <a:ext cx="8118648"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ea typeface="Calibri" pitchFamily="34" charset="0"/>
                <a:cs typeface="Times New Roman" pitchFamily="18" charset="0"/>
              </a:rPr>
              <a:t> </a:t>
            </a:r>
            <a:r>
              <a:rPr kumimoji="0" lang="tr-TR" sz="1400" b="0" i="0" u="none" strike="noStrike" cap="none" normalizeH="0" baseline="0" dirty="0" smtClean="0">
                <a:ln>
                  <a:noFill/>
                </a:ln>
                <a:solidFill>
                  <a:schemeClr val="tx1"/>
                </a:solidFill>
                <a:effectLst/>
                <a:ea typeface="Calibri" pitchFamily="34" charset="0"/>
                <a:cs typeface="Times New Roman" pitchFamily="18" charset="0"/>
              </a:rPr>
              <a:t>Beden Eğitimi  ve Spor dersi İlköğretim okulları, ortaöğretim ve dengi okullar programı</a:t>
            </a:r>
            <a:r>
              <a:rPr kumimoji="0" lang="tr-TR" sz="1400" b="1" i="0" u="none" strike="noStrike" cap="none" normalizeH="0" baseline="0" dirty="0" smtClean="0">
                <a:ln>
                  <a:noFill/>
                </a:ln>
                <a:solidFill>
                  <a:schemeClr val="tx1"/>
                </a:solidFill>
                <a:effectLst/>
                <a:ea typeface="Calibri" pitchFamily="34" charset="0"/>
                <a:cs typeface="Times New Roman" pitchFamily="18" charset="0"/>
              </a:rPr>
              <a:t> </a:t>
            </a:r>
            <a:r>
              <a:rPr kumimoji="0" lang="tr-TR" sz="1400" b="0" i="0" u="none" strike="noStrike" cap="none" normalizeH="0" baseline="0" dirty="0" smtClean="0">
                <a:ln>
                  <a:noFill/>
                </a:ln>
                <a:solidFill>
                  <a:schemeClr val="tx1"/>
                </a:solidFill>
                <a:effectLst/>
                <a:ea typeface="Calibri" pitchFamily="34" charset="0"/>
                <a:cs typeface="Times New Roman" pitchFamily="18" charset="0"/>
              </a:rPr>
              <a:t>seçilen dersin özel amaçları okulumuzun fiziki ve çevre şartları gözetilerek. Öğrencilerimizin seviyeleri, saha - tesis ve malzeme imkânları tek tek değerlendirilip bir taslak plan belirlenmiş. 2104 -2504 sayılı tebliğler dergisinde yayınlanan” Temel Eğitim ve Orta Öğretim Kurumlarında Atatürk İnkılap ve İlkelerinin Öğretim Esasları”  planlar da belirtilerek yeri ve zamanı geldikçe işlenecek konular tek tek ele alındı. Ekim ayından mayıs ayına kadar Milli bayramlar  önemli gün ve haftalar ve Ulu önderin özdeyişleri, spor ve sporcular hakkındaki sözleri açıklanacak. Milli birlik ve beraberliğin, vatan sevgisini sorumlu bir yurttaş olmanın gerekliliği işlendi ve işlenmeye devam edilecektir.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smtClean="0">
              <a:ln>
                <a:noFill/>
              </a:ln>
              <a:solidFill>
                <a:schemeClr val="tx1"/>
              </a:solidFill>
              <a:effectLst/>
              <a:cs typeface="Arial" pitchFamily="34" charset="0"/>
            </a:endParaRPr>
          </a:p>
        </p:txBody>
      </p:sp>
      <p:sp>
        <p:nvSpPr>
          <p:cNvPr id="7" name="Dikdörtgen 6"/>
          <p:cNvSpPr/>
          <p:nvPr/>
        </p:nvSpPr>
        <p:spPr>
          <a:xfrm>
            <a:off x="2006120" y="5652393"/>
            <a:ext cx="4878288" cy="800219"/>
          </a:xfrm>
          <a:prstGeom prst="rect">
            <a:avLst/>
          </a:prstGeom>
        </p:spPr>
        <p:txBody>
          <a:bodyPr wrap="square">
            <a:spAutoFit/>
          </a:bodyPr>
          <a:lstStyle/>
          <a:p>
            <a:pPr algn="ctr"/>
            <a:r>
              <a:rPr lang="tr-TR" b="1" dirty="0"/>
              <a:t>‘</a:t>
            </a:r>
            <a:r>
              <a:rPr lang="tr-TR" sz="1400" b="1" dirty="0"/>
              <a:t>Hiçbir mazeret başarını yerini tutamaz</a:t>
            </a:r>
            <a:r>
              <a:rPr lang="tr-TR" sz="1400" b="1" dirty="0" smtClean="0"/>
              <a:t>’</a:t>
            </a:r>
          </a:p>
          <a:p>
            <a:pPr algn="ctr"/>
            <a:endParaRPr lang="tr-TR" sz="1400" dirty="0"/>
          </a:p>
          <a:p>
            <a:pPr algn="ctr"/>
            <a:r>
              <a:rPr lang="tr-TR" sz="1400" b="1" dirty="0" smtClean="0"/>
              <a:t>		Mustafa </a:t>
            </a:r>
            <a:r>
              <a:rPr lang="tr-TR" sz="1400" b="1" dirty="0"/>
              <a:t>Kemal Atatürk</a:t>
            </a:r>
            <a:endParaRPr lang="tr-TR" sz="1400" dirty="0"/>
          </a:p>
        </p:txBody>
      </p:sp>
      <p:pic>
        <p:nvPicPr>
          <p:cNvPr id="4098" name="Picture 2" descr="C:\Users\BİLGİ İŞLEM\Desktop\okul foto\64016_526386370719220_299401483_n.jpg"/>
          <p:cNvPicPr>
            <a:picLocks noChangeAspect="1" noChangeArrowheads="1"/>
          </p:cNvPicPr>
          <p:nvPr/>
        </p:nvPicPr>
        <p:blipFill>
          <a:blip r:embed="rId3" cstate="print"/>
          <a:srcRect/>
          <a:stretch>
            <a:fillRect/>
          </a:stretch>
        </p:blipFill>
        <p:spPr bwMode="auto">
          <a:xfrm>
            <a:off x="683568" y="2996952"/>
            <a:ext cx="3906744" cy="2592288"/>
          </a:xfrm>
          <a:prstGeom prst="rect">
            <a:avLst/>
          </a:prstGeom>
          <a:noFill/>
        </p:spPr>
      </p:pic>
      <p:pic>
        <p:nvPicPr>
          <p:cNvPr id="4099" name="Picture 3" descr="C:\Users\BİLGİ İŞLEM\Desktop\okul foto\57576_10151264752328399_62488444_o.jpg"/>
          <p:cNvPicPr>
            <a:picLocks noChangeAspect="1" noChangeArrowheads="1"/>
          </p:cNvPicPr>
          <p:nvPr/>
        </p:nvPicPr>
        <p:blipFill>
          <a:blip r:embed="rId4" cstate="print"/>
          <a:srcRect/>
          <a:stretch>
            <a:fillRect/>
          </a:stretch>
        </p:blipFill>
        <p:spPr bwMode="auto">
          <a:xfrm>
            <a:off x="4644008" y="2996952"/>
            <a:ext cx="3816424" cy="2592288"/>
          </a:xfrm>
          <a:prstGeom prst="rect">
            <a:avLst/>
          </a:prstGeom>
          <a:noFill/>
        </p:spPr>
      </p:pic>
      <p:sp>
        <p:nvSpPr>
          <p:cNvPr id="10" name="9 Slayt Numarası Yer Tutucusu"/>
          <p:cNvSpPr>
            <a:spLocks noGrp="1"/>
          </p:cNvSpPr>
          <p:nvPr>
            <p:ph type="sldNum" sz="quarter" idx="12"/>
          </p:nvPr>
        </p:nvSpPr>
        <p:spPr/>
        <p:txBody>
          <a:bodyPr/>
          <a:lstStyle/>
          <a:p>
            <a:fld id="{7370D358-5A90-4626-AB58-5274E0ED5986}" type="slidenum">
              <a:rPr lang="tr-TR" smtClean="0"/>
              <a:pPr/>
              <a:t>60</a:t>
            </a:fld>
            <a:endParaRPr lang="tr-TR"/>
          </a:p>
        </p:txBody>
      </p:sp>
    </p:spTree>
    <p:extLst>
      <p:ext uri="{BB962C8B-B14F-4D97-AF65-F5344CB8AC3E}">
        <p14:creationId xmlns:p14="http://schemas.microsoft.com/office/powerpoint/2010/main" val="1172990352"/>
      </p:ext>
    </p:extLst>
  </p:cSld>
  <p:clrMapOvr>
    <a:masterClrMapping/>
  </p:clrMapOvr>
  <p:transition spd="slow" advTm="5000">
    <p:wedge/>
    <p:sndAc>
      <p:stSnd>
        <p:snd r:embed="rId2" name="laser.wav"/>
      </p:stSnd>
    </p:sndAc>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95536" y="637964"/>
            <a:ext cx="8136904"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269875"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ea typeface="Calibri" pitchFamily="34" charset="0"/>
                <a:cs typeface="Times New Roman" pitchFamily="18" charset="0"/>
              </a:rPr>
              <a:t>Beden Eğitimi dersinin öğrencilere sevdirilmesi için teknik konular ve uygulamalar arasına</a:t>
            </a:r>
            <a:endParaRPr kumimoji="0" lang="tr-TR" sz="1400" b="0" i="0" u="none" strike="noStrike" cap="none" normalizeH="0" baseline="0" dirty="0" smtClean="0">
              <a:ln>
                <a:noFill/>
              </a:ln>
              <a:solidFill>
                <a:schemeClr val="tx1"/>
              </a:solidFill>
              <a:effectLst/>
              <a:cs typeface="Arial" pitchFamily="34" charset="0"/>
            </a:endParaRPr>
          </a:p>
          <a:p>
            <a:pPr marL="0" marR="0" lvl="0" indent="269875" algn="l"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ea typeface="Calibri" pitchFamily="34" charset="0"/>
                <a:cs typeface="Times New Roman" pitchFamily="18" charset="0"/>
              </a:rPr>
              <a:t>eğitsel oyunlarla, eğlenceli yarışmalar derslerin daha ahenkli ve tüm sınıfın katılacağı</a:t>
            </a:r>
            <a:endParaRPr kumimoji="0" lang="tr-TR" sz="1400" b="0" i="0" u="none" strike="noStrike" cap="none" normalizeH="0" baseline="0" dirty="0" smtClean="0">
              <a:ln>
                <a:noFill/>
              </a:ln>
              <a:solidFill>
                <a:schemeClr val="tx1"/>
              </a:solidFill>
              <a:effectLst/>
              <a:cs typeface="Arial" pitchFamily="34" charset="0"/>
            </a:endParaRPr>
          </a:p>
          <a:p>
            <a:pPr marL="0" marR="0" lvl="0" indent="269875" algn="l"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ea typeface="Calibri" pitchFamily="34" charset="0"/>
                <a:cs typeface="Times New Roman" pitchFamily="18" charset="0"/>
              </a:rPr>
              <a:t>bir ortamda olması hedeflenmiştir. Temel ilke öğrencilerin yeteneklerini sergilemeleri</a:t>
            </a:r>
            <a:endParaRPr kumimoji="0" lang="tr-TR" sz="1400" b="0" i="0" u="none" strike="noStrike" cap="none" normalizeH="0" baseline="0" dirty="0" smtClean="0">
              <a:ln>
                <a:noFill/>
              </a:ln>
              <a:solidFill>
                <a:schemeClr val="tx1"/>
              </a:solidFill>
              <a:effectLst/>
              <a:cs typeface="Arial" pitchFamily="34" charset="0"/>
            </a:endParaRPr>
          </a:p>
          <a:p>
            <a:pPr marL="0" marR="0" lvl="0" indent="269875" algn="l"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ea typeface="Calibri" pitchFamily="34" charset="0"/>
                <a:cs typeface="Times New Roman" pitchFamily="18" charset="0"/>
              </a:rPr>
              <a:t>değil, gayret ve çaba sarf edip doğru ve yararlı olanı yapabilmeleri olmalıdır. Ancak tüm</a:t>
            </a:r>
            <a:endParaRPr kumimoji="0" lang="tr-TR" sz="1400" b="0" i="0" u="none" strike="noStrike" cap="none" normalizeH="0" baseline="0" dirty="0" smtClean="0">
              <a:ln>
                <a:noFill/>
              </a:ln>
              <a:solidFill>
                <a:schemeClr val="tx1"/>
              </a:solidFill>
              <a:effectLst/>
              <a:cs typeface="Arial" pitchFamily="34" charset="0"/>
            </a:endParaRPr>
          </a:p>
          <a:p>
            <a:pPr marL="0" marR="0" lvl="0" indent="269875" algn="l"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ea typeface="Calibri" pitchFamily="34" charset="0"/>
                <a:cs typeface="Times New Roman" pitchFamily="18" charset="0"/>
              </a:rPr>
              <a:t>bunları yaparken dersimizin gerektirdiği disiplinli davranış ve duruş eğitimini göz ardı</a:t>
            </a:r>
            <a:endParaRPr kumimoji="0" lang="tr-TR" sz="1400" b="0" i="0" u="none" strike="noStrike" cap="none" normalizeH="0" baseline="0" dirty="0" smtClean="0">
              <a:ln>
                <a:noFill/>
              </a:ln>
              <a:solidFill>
                <a:schemeClr val="tx1"/>
              </a:solidFill>
              <a:effectLst/>
              <a:cs typeface="Arial" pitchFamily="34" charset="0"/>
            </a:endParaRPr>
          </a:p>
          <a:p>
            <a:pPr marL="0" marR="0" lvl="0" indent="269875" algn="l"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ea typeface="Calibri" pitchFamily="34" charset="0"/>
                <a:cs typeface="Times New Roman" pitchFamily="18" charset="0"/>
              </a:rPr>
              <a:t>edilmeği. Özellikle öğretim yılı başından itibaren düzen alıştırmalarına çok önem verilmiştir.</a:t>
            </a:r>
          </a:p>
          <a:p>
            <a:pPr marL="0" marR="0" lvl="0" indent="269875" algn="l" defTabSz="914400" rtl="0" eaLnBrk="0" fontAlgn="base" latinLnBrk="0" hangingPunct="0">
              <a:lnSpc>
                <a:spcPct val="100000"/>
              </a:lnSpc>
              <a:spcBef>
                <a:spcPct val="0"/>
              </a:spcBef>
              <a:spcAft>
                <a:spcPct val="0"/>
              </a:spcAft>
              <a:buClrTx/>
              <a:buSzTx/>
              <a:buFontTx/>
              <a:buNone/>
              <a:tabLst/>
            </a:pPr>
            <a:r>
              <a:rPr lang="tr-TR" sz="1400" dirty="0" smtClean="0">
                <a:ea typeface="Calibri" pitchFamily="34" charset="0"/>
                <a:cs typeface="Times New Roman" pitchFamily="18" charset="0"/>
              </a:rPr>
              <a:t>Başarılarımız;</a:t>
            </a:r>
          </a:p>
          <a:p>
            <a:pPr marL="0" marR="0" lvl="0" indent="269875" algn="l"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dirty="0" err="1" smtClean="0">
                <a:ln>
                  <a:noFill/>
                </a:ln>
                <a:solidFill>
                  <a:schemeClr val="tx1"/>
                </a:solidFill>
                <a:effectLst/>
                <a:ea typeface="Calibri" pitchFamily="34" charset="0"/>
                <a:cs typeface="Times New Roman" pitchFamily="18" charset="0"/>
              </a:rPr>
              <a:t>KızVoleybol</a:t>
            </a:r>
            <a:r>
              <a:rPr kumimoji="0" lang="tr-TR" sz="1400" b="0" i="0" u="none" strike="noStrike" cap="none" normalizeH="0" baseline="0" dirty="0" smtClean="0">
                <a:ln>
                  <a:noFill/>
                </a:ln>
                <a:solidFill>
                  <a:schemeClr val="tx1"/>
                </a:solidFill>
                <a:effectLst/>
                <a:ea typeface="Calibri" pitchFamily="34" charset="0"/>
                <a:cs typeface="Times New Roman" pitchFamily="18" charset="0"/>
              </a:rPr>
              <a:t>:</a:t>
            </a:r>
            <a:r>
              <a:rPr kumimoji="0" lang="tr-TR" sz="1400" b="0" i="0" u="none" strike="noStrike" cap="none" normalizeH="0" dirty="0" smtClean="0">
                <a:ln>
                  <a:noFill/>
                </a:ln>
                <a:solidFill>
                  <a:schemeClr val="tx1"/>
                </a:solidFill>
                <a:effectLst/>
                <a:ea typeface="Calibri" pitchFamily="34" charset="0"/>
                <a:cs typeface="Times New Roman" pitchFamily="18" charset="0"/>
              </a:rPr>
              <a:t> il 1.</a:t>
            </a:r>
            <a:r>
              <a:rPr lang="tr-TR" sz="1400" dirty="0" smtClean="0">
                <a:ea typeface="Calibri" pitchFamily="34" charset="0"/>
                <a:cs typeface="Times New Roman" pitchFamily="18" charset="0"/>
              </a:rPr>
              <a:t>li</a:t>
            </a:r>
            <a:r>
              <a:rPr kumimoji="0" lang="tr-TR" sz="1400" b="0" i="0" u="none" strike="noStrike" cap="none" normalizeH="0" dirty="0" smtClean="0">
                <a:ln>
                  <a:noFill/>
                </a:ln>
                <a:solidFill>
                  <a:schemeClr val="tx1"/>
                </a:solidFill>
                <a:effectLst/>
                <a:ea typeface="Calibri" pitchFamily="34" charset="0"/>
                <a:cs typeface="Times New Roman" pitchFamily="18" charset="0"/>
              </a:rPr>
              <a:t>ği ve ilçe 1.</a:t>
            </a:r>
            <a:r>
              <a:rPr lang="tr-TR" sz="1400" dirty="0" smtClean="0">
                <a:ea typeface="Calibri" pitchFamily="34" charset="0"/>
                <a:cs typeface="Times New Roman" pitchFamily="18" charset="0"/>
              </a:rPr>
              <a:t>l</a:t>
            </a:r>
            <a:r>
              <a:rPr kumimoji="0" lang="tr-TR" sz="1400" b="0" i="0" u="none" strike="noStrike" cap="none" normalizeH="0" dirty="0" smtClean="0">
                <a:ln>
                  <a:noFill/>
                </a:ln>
                <a:solidFill>
                  <a:schemeClr val="tx1"/>
                </a:solidFill>
                <a:effectLst/>
                <a:ea typeface="Calibri" pitchFamily="34" charset="0"/>
                <a:cs typeface="Times New Roman" pitchFamily="18" charset="0"/>
              </a:rPr>
              <a:t>iği</a:t>
            </a:r>
          </a:p>
          <a:p>
            <a:pPr marL="0" marR="0" lvl="0" indent="269875" algn="l" defTabSz="914400" rtl="0" eaLnBrk="0" fontAlgn="base" latinLnBrk="0" hangingPunct="0">
              <a:lnSpc>
                <a:spcPct val="100000"/>
              </a:lnSpc>
              <a:spcBef>
                <a:spcPct val="0"/>
              </a:spcBef>
              <a:spcAft>
                <a:spcPct val="0"/>
              </a:spcAft>
              <a:buClrTx/>
              <a:buSzTx/>
              <a:buFontTx/>
              <a:buNone/>
              <a:tabLst/>
            </a:pPr>
            <a:r>
              <a:rPr lang="tr-TR" sz="1400" baseline="0" dirty="0" smtClean="0">
                <a:ea typeface="Calibri" pitchFamily="34" charset="0"/>
                <a:cs typeface="Times New Roman" pitchFamily="18" charset="0"/>
              </a:rPr>
              <a:t>Kız Basket </a:t>
            </a:r>
            <a:r>
              <a:rPr lang="tr-TR" sz="1400" dirty="0" smtClean="0">
                <a:ea typeface="Calibri" pitchFamily="34" charset="0"/>
                <a:cs typeface="Times New Roman" pitchFamily="18" charset="0"/>
              </a:rPr>
              <a:t>:</a:t>
            </a:r>
            <a:r>
              <a:rPr kumimoji="0" lang="tr-TR" sz="1400" b="0" i="0" u="none" strike="noStrike" cap="none" normalizeH="0" baseline="0" dirty="0" smtClean="0">
                <a:ln>
                  <a:noFill/>
                </a:ln>
                <a:solidFill>
                  <a:schemeClr val="tx1"/>
                </a:solidFill>
                <a:effectLst/>
                <a:ea typeface="Calibri" pitchFamily="34" charset="0"/>
                <a:cs typeface="Times New Roman" pitchFamily="18" charset="0"/>
              </a:rPr>
              <a:t>  il 1.luğu ve ilçe 1.</a:t>
            </a:r>
            <a:r>
              <a:rPr lang="tr-TR" sz="1400" dirty="0" smtClean="0">
                <a:ea typeface="Calibri" pitchFamily="34" charset="0"/>
                <a:cs typeface="Times New Roman" pitchFamily="18" charset="0"/>
              </a:rPr>
              <a:t>l</a:t>
            </a:r>
            <a:r>
              <a:rPr kumimoji="0" lang="tr-TR" sz="1400" b="0" i="0" u="none" strike="noStrike" cap="none" normalizeH="0" baseline="0" dirty="0" smtClean="0">
                <a:ln>
                  <a:noFill/>
                </a:ln>
                <a:solidFill>
                  <a:schemeClr val="tx1"/>
                </a:solidFill>
                <a:effectLst/>
                <a:ea typeface="Calibri" pitchFamily="34" charset="0"/>
                <a:cs typeface="Times New Roman" pitchFamily="18" charset="0"/>
              </a:rPr>
              <a:t>iği</a:t>
            </a:r>
          </a:p>
          <a:p>
            <a:pPr marL="0" marR="0" lvl="0" indent="269875" algn="l" defTabSz="914400" rtl="0" eaLnBrk="0" fontAlgn="base" latinLnBrk="0" hangingPunct="0">
              <a:lnSpc>
                <a:spcPct val="100000"/>
              </a:lnSpc>
              <a:spcBef>
                <a:spcPct val="0"/>
              </a:spcBef>
              <a:spcAft>
                <a:spcPct val="0"/>
              </a:spcAft>
              <a:buClrTx/>
              <a:buSzTx/>
              <a:buFontTx/>
              <a:buNone/>
              <a:tabLst/>
            </a:pPr>
            <a:r>
              <a:rPr lang="tr-TR" sz="1400" dirty="0" smtClean="0">
                <a:cs typeface="Times New Roman" pitchFamily="18" charset="0"/>
              </a:rPr>
              <a:t>Atletizm.</a:t>
            </a:r>
          </a:p>
          <a:p>
            <a:pPr marL="0" marR="0" lvl="0" indent="269875" algn="l" defTabSz="914400" rtl="0" eaLnBrk="0" fontAlgn="base" latinLnBrk="0" hangingPunct="0">
              <a:lnSpc>
                <a:spcPct val="100000"/>
              </a:lnSpc>
              <a:spcBef>
                <a:spcPct val="0"/>
              </a:spcBef>
              <a:spcAft>
                <a:spcPct val="0"/>
              </a:spcAft>
              <a:buClrTx/>
              <a:buSzTx/>
              <a:buFontTx/>
              <a:buNone/>
              <a:tabLst/>
            </a:pPr>
            <a:endParaRPr kumimoji="0" lang="tr-TR" sz="1400" b="0" i="0" u="none" strike="noStrike" cap="none" normalizeH="0" baseline="0" dirty="0" smtClean="0">
              <a:ln>
                <a:noFill/>
              </a:ln>
              <a:solidFill>
                <a:schemeClr val="tx1"/>
              </a:solidFill>
              <a:effectLst/>
              <a:cs typeface="Arial" pitchFamily="34" charset="0"/>
            </a:endParaRPr>
          </a:p>
          <a:p>
            <a:pPr marL="0" marR="0" lvl="0" indent="269875" algn="l" defTabSz="914400" rtl="0" eaLnBrk="0" fontAlgn="base" latinLnBrk="0" hangingPunct="0">
              <a:lnSpc>
                <a:spcPct val="100000"/>
              </a:lnSpc>
              <a:spcBef>
                <a:spcPct val="0"/>
              </a:spcBef>
              <a:spcAft>
                <a:spcPct val="0"/>
              </a:spcAft>
              <a:buClrTx/>
              <a:buSzTx/>
              <a:buFontTx/>
              <a:buNone/>
              <a:tabLst/>
            </a:pPr>
            <a:endParaRPr kumimoji="0" lang="tr-TR" sz="1400" b="1" i="0" u="none" strike="noStrike" cap="none" normalizeH="0" baseline="0" dirty="0" smtClean="0">
              <a:ln>
                <a:noFill/>
              </a:ln>
              <a:solidFill>
                <a:schemeClr val="tx1"/>
              </a:solidFill>
              <a:effectLst/>
              <a:cs typeface="Arial" pitchFamily="34" charset="0"/>
            </a:endParaRPr>
          </a:p>
        </p:txBody>
      </p:sp>
      <p:sp>
        <p:nvSpPr>
          <p:cNvPr id="5" name="Rectangle 4"/>
          <p:cNvSpPr>
            <a:spLocks noChangeArrowheads="1"/>
          </p:cNvSpPr>
          <p:nvPr/>
        </p:nvSpPr>
        <p:spPr bwMode="auto">
          <a:xfrm>
            <a:off x="0" y="1419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800" b="0" i="0" u="none" strike="noStrike" cap="none" normalizeH="0" baseline="0" smtClean="0">
                <a:ln>
                  <a:noFill/>
                </a:ln>
                <a:solidFill>
                  <a:schemeClr val="tx1"/>
                </a:solidFill>
                <a:effectLst/>
                <a:latin typeface="Verdana" pitchFamily="34" charset="0"/>
                <a:ea typeface="Calibri" pitchFamily="34" charset="0"/>
                <a:cs typeface="Times New Roman" pitchFamily="18" charset="0"/>
              </a:rPr>
              <a:t>  			</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5"/>
          <p:cNvSpPr>
            <a:spLocks noChangeArrowheads="1"/>
          </p:cNvSpPr>
          <p:nvPr/>
        </p:nvSpPr>
        <p:spPr bwMode="auto">
          <a:xfrm>
            <a:off x="0" y="2381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Dikdörtgen 6"/>
          <p:cNvSpPr/>
          <p:nvPr/>
        </p:nvSpPr>
        <p:spPr>
          <a:xfrm>
            <a:off x="611560" y="3212976"/>
            <a:ext cx="7776864" cy="3323987"/>
          </a:xfrm>
          <a:prstGeom prst="rect">
            <a:avLst/>
          </a:prstGeom>
        </p:spPr>
        <p:txBody>
          <a:bodyPr wrap="square">
            <a:spAutoFit/>
          </a:bodyPr>
          <a:lstStyle/>
          <a:p>
            <a:r>
              <a:rPr lang="tr-TR" sz="1400" b="1" dirty="0"/>
              <a:t>OKULUMUZDA GEZİLER</a:t>
            </a:r>
            <a:endParaRPr lang="tr-TR" sz="1400" dirty="0"/>
          </a:p>
          <a:p>
            <a:r>
              <a:rPr lang="tr-TR" sz="1400" dirty="0"/>
              <a:t>Okulumuz da Sosyal Etkinlikler Yönetmeliğinin 21.maddesinde Öğrencilerin seviyelerine göre bilgi, görgü ve yeteneklerini geliştirmek; yaparak yaşayarak öğrenmelerine imkân vermek ve derslerin uygulama ortamında yapılmasını sağlamak; onlara çevrelerini, toplumun sosyal, kültürel ve ekonomik değerlerini tanıtmak, bilimsel ve teknolojik gelişmeleri yakından izletmek amacıyla yakın çevre ve yurt içi gezileri düzenlenmektedir.</a:t>
            </a:r>
          </a:p>
          <a:p>
            <a:r>
              <a:rPr lang="tr-TR" sz="1400" dirty="0"/>
              <a:t>Gezi yapılacak yerler belirlenirken, yakın çevre gezilerine öncelik verilmektedir. Gezilerin, amacına uygun olarak gündüz yapılmasına özen gösterilmektedir.</a:t>
            </a:r>
          </a:p>
          <a:p>
            <a:r>
              <a:rPr lang="tr-TR" sz="1400" dirty="0"/>
              <a:t>Sosyal etkinlikler kapsamında yapılacak geziler, dersleri aksatmayacak şekilde hafta sonu tatilleri veya bayram tatili günlerinde düzenlenir. Ancak gezi düzenlenen yerin uzaklığı sebebiyle daha uzun zaman gerektiren gezilerden dolayı ya da hafta içi yapılan gezilerde, yapılamayan dersler telafi edilmektedir.</a:t>
            </a:r>
          </a:p>
          <a:p>
            <a:r>
              <a:rPr lang="tr-TR" sz="1400" dirty="0"/>
              <a:t>Gezi planı ile birlikte geziye katılacak yönetici, öğretmen, öğrenci ve varsa velilerin isimleri, adresleri, ulaşılabilecek yakınlarının telefon numaralarının yer aldığı bir liste hazırlanarak bir nüshası okul yönetimine verilir</a:t>
            </a:r>
            <a:r>
              <a:rPr lang="tr-TR" sz="1400" dirty="0" smtClean="0"/>
              <a:t>.</a:t>
            </a:r>
            <a:endParaRPr lang="tr-TR" sz="1400" dirty="0"/>
          </a:p>
        </p:txBody>
      </p:sp>
      <p:sp>
        <p:nvSpPr>
          <p:cNvPr id="8" name="7 Slayt Numarası Yer Tutucusu"/>
          <p:cNvSpPr>
            <a:spLocks noGrp="1"/>
          </p:cNvSpPr>
          <p:nvPr>
            <p:ph type="sldNum" sz="quarter" idx="12"/>
          </p:nvPr>
        </p:nvSpPr>
        <p:spPr/>
        <p:txBody>
          <a:bodyPr/>
          <a:lstStyle/>
          <a:p>
            <a:fld id="{7370D358-5A90-4626-AB58-5274E0ED5986}" type="slidenum">
              <a:rPr lang="tr-TR" smtClean="0"/>
              <a:pPr/>
              <a:t>61</a:t>
            </a:fld>
            <a:endParaRPr lang="tr-TR"/>
          </a:p>
        </p:txBody>
      </p:sp>
    </p:spTree>
    <p:extLst>
      <p:ext uri="{BB962C8B-B14F-4D97-AF65-F5344CB8AC3E}">
        <p14:creationId xmlns:p14="http://schemas.microsoft.com/office/powerpoint/2010/main" val="391093997"/>
      </p:ext>
    </p:extLst>
  </p:cSld>
  <p:clrMapOvr>
    <a:masterClrMapping/>
  </p:clrMapOvr>
  <p:transition spd="slow" advTm="5000">
    <p:wedge/>
    <p:sndAc>
      <p:stSnd>
        <p:snd r:embed="rId2" name="laser.wav"/>
      </p:stSnd>
    </p:sndAc>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53008" y="332656"/>
            <a:ext cx="8352928" cy="5078313"/>
          </a:xfrm>
          <a:prstGeom prst="rect">
            <a:avLst/>
          </a:prstGeom>
        </p:spPr>
        <p:txBody>
          <a:bodyPr wrap="square">
            <a:spAutoFit/>
          </a:bodyPr>
          <a:lstStyle/>
          <a:p>
            <a:r>
              <a:rPr lang="tr-TR" sz="1400" dirty="0"/>
              <a:t>Okul müdürü, gezilerle ilgili belgeleri inceler ve yetkisinde olanları onaylar, yetkisi dışındaki gezilerle ilgili yazıyı da en kısa sürede onay alınmak üzere il/ilçe millî eğitim müdürlüğüne gönderir, gerekli onay işlemleri alındıktan sonra geziler düzenlenir</a:t>
            </a:r>
            <a:r>
              <a:rPr lang="tr-TR" sz="1400" dirty="0" smtClean="0"/>
              <a:t>.</a:t>
            </a:r>
          </a:p>
          <a:p>
            <a:r>
              <a:rPr lang="tr-TR" sz="1400" dirty="0"/>
              <a:t>Geziye çıkmadan önce; Veli, izin dilekçesini belirtilen tarihte okul idaresine teslim etmelidir. Özel durumu olan öğrenciler için, öğrenci velileri sorumlu öğretmene ya da idareciye yazılı bildirim yapmalıdır. Öğrencileri buluşma noktasına getirmek ve gezi sonrasında oradan almak ailelerin sorumluğundadır.</a:t>
            </a:r>
          </a:p>
          <a:p>
            <a:r>
              <a:rPr lang="tr-TR" sz="1400" dirty="0"/>
              <a:t>Okul kurallarını bozan, gezinin amacına uygun hareket etmeyen öğrenciler, daha sonraki gezilere katılamazlar, öğretmen raporuna göre okul idaresi gerekli yaptırımları uygular</a:t>
            </a:r>
            <a:r>
              <a:rPr lang="tr-TR" sz="1400" dirty="0" smtClean="0"/>
              <a:t>.</a:t>
            </a:r>
          </a:p>
          <a:p>
            <a:endParaRPr lang="tr-TR" sz="1400" dirty="0"/>
          </a:p>
          <a:p>
            <a:r>
              <a:rPr lang="tr-TR" dirty="0"/>
              <a:t>  </a:t>
            </a:r>
            <a:endParaRPr lang="tr-TR" dirty="0" smtClean="0"/>
          </a:p>
          <a:p>
            <a:endParaRPr lang="tr-TR" dirty="0"/>
          </a:p>
          <a:p>
            <a:endParaRPr lang="tr-TR" dirty="0" smtClean="0"/>
          </a:p>
          <a:p>
            <a:r>
              <a:rPr lang="tr-TR" dirty="0" smtClean="0"/>
              <a:t> </a:t>
            </a:r>
            <a:endParaRPr lang="tr-TR" dirty="0"/>
          </a:p>
          <a:p>
            <a:endParaRPr lang="tr-TR" dirty="0" smtClean="0"/>
          </a:p>
          <a:p>
            <a:endParaRPr lang="tr-TR" dirty="0"/>
          </a:p>
          <a:p>
            <a:endParaRPr lang="tr-TR" dirty="0" smtClean="0"/>
          </a:p>
          <a:p>
            <a:endParaRPr lang="tr-TR" dirty="0"/>
          </a:p>
          <a:p>
            <a:endParaRPr lang="tr-TR" dirty="0"/>
          </a:p>
          <a:p>
            <a:r>
              <a:rPr lang="tr-TR" b="1" dirty="0"/>
              <a:t> </a:t>
            </a:r>
            <a:endParaRPr lang="tr-TR" dirty="0"/>
          </a:p>
          <a:p>
            <a:endParaRPr lang="tr-TR" dirty="0"/>
          </a:p>
        </p:txBody>
      </p:sp>
      <p:sp>
        <p:nvSpPr>
          <p:cNvPr id="11" name="10 Slayt Numarası Yer Tutucusu"/>
          <p:cNvSpPr>
            <a:spLocks noGrp="1"/>
          </p:cNvSpPr>
          <p:nvPr>
            <p:ph type="sldNum" sz="quarter" idx="12"/>
          </p:nvPr>
        </p:nvSpPr>
        <p:spPr/>
        <p:txBody>
          <a:bodyPr/>
          <a:lstStyle/>
          <a:p>
            <a:fld id="{7370D358-5A90-4626-AB58-5274E0ED5986}" type="slidenum">
              <a:rPr lang="tr-TR" smtClean="0"/>
              <a:pPr/>
              <a:t>62</a:t>
            </a:fld>
            <a:endParaRPr lang="tr-TR"/>
          </a:p>
        </p:txBody>
      </p:sp>
    </p:spTree>
    <p:extLst>
      <p:ext uri="{BB962C8B-B14F-4D97-AF65-F5344CB8AC3E}">
        <p14:creationId xmlns:p14="http://schemas.microsoft.com/office/powerpoint/2010/main" val="2465865049"/>
      </p:ext>
    </p:extLst>
  </p:cSld>
  <p:clrMapOvr>
    <a:masterClrMapping/>
  </p:clrMapOvr>
  <p:transition spd="slow" advTm="5000">
    <p:wedge/>
    <p:sndAc>
      <p:stSnd>
        <p:snd r:embed="rId2" name="laser.wav"/>
      </p:stSnd>
    </p:sndAc>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67544" y="980728"/>
            <a:ext cx="8208912" cy="4678204"/>
          </a:xfrm>
          <a:prstGeom prst="rect">
            <a:avLst/>
          </a:prstGeom>
        </p:spPr>
        <p:txBody>
          <a:bodyPr wrap="square">
            <a:spAutoFit/>
          </a:bodyPr>
          <a:lstStyle/>
          <a:p>
            <a:r>
              <a:rPr lang="tr-TR" b="1" dirty="0"/>
              <a:t> </a:t>
            </a:r>
            <a:endParaRPr lang="tr-TR" dirty="0"/>
          </a:p>
          <a:p>
            <a:r>
              <a:rPr lang="tr-TR" sz="1400" b="1" dirty="0"/>
              <a:t>ÖĞRENCİ </a:t>
            </a:r>
            <a:r>
              <a:rPr lang="tr-TR" sz="1400" b="1" dirty="0" smtClean="0"/>
              <a:t>DUYURULARI</a:t>
            </a:r>
          </a:p>
          <a:p>
            <a:endParaRPr lang="tr-TR" sz="1400" dirty="0"/>
          </a:p>
          <a:p>
            <a:r>
              <a:rPr lang="tr-TR" sz="1400" dirty="0" smtClean="0"/>
              <a:t>Öğrencilere </a:t>
            </a:r>
            <a:r>
              <a:rPr lang="tr-TR" sz="1400" dirty="0"/>
              <a:t>yapılacak duyurular okulun web sitesinden </a:t>
            </a:r>
            <a:r>
              <a:rPr lang="tr-TR" sz="1400" dirty="0" smtClean="0"/>
              <a:t>yapılır ve veli cep telefonlarına mesaj atılarak duyurulur. </a:t>
            </a:r>
            <a:r>
              <a:rPr lang="tr-TR" sz="1400" dirty="0"/>
              <a:t>Okul ve sınıf panolarına asılır. </a:t>
            </a:r>
            <a:r>
              <a:rPr lang="tr-TR" sz="1400" dirty="0" err="1"/>
              <a:t>Aciliyeti</a:t>
            </a:r>
            <a:r>
              <a:rPr lang="tr-TR" sz="1400" dirty="0"/>
              <a:t> olan duyurular nöbetçi öğrenci ile ders saatinde Nöbetçi Müdür Yardımcısının izniyle nöbetçi öğrenci tarafından sınıflara duyurulur.</a:t>
            </a:r>
          </a:p>
          <a:p>
            <a:r>
              <a:rPr lang="tr-TR" sz="1400" b="1" dirty="0"/>
              <a:t> </a:t>
            </a:r>
            <a:endParaRPr lang="tr-TR" sz="1400" dirty="0"/>
          </a:p>
          <a:p>
            <a:r>
              <a:rPr lang="tr-TR" sz="1400" b="1" dirty="0"/>
              <a:t>OKUL AİLE BİRLİĞİ YAPILANMASI</a:t>
            </a:r>
            <a:endParaRPr lang="tr-TR" sz="1400" dirty="0"/>
          </a:p>
          <a:p>
            <a:r>
              <a:rPr lang="tr-TR" sz="1400" b="1" dirty="0"/>
              <a:t>OKUL AİLE BİRLİĞİ ORGANLARI</a:t>
            </a:r>
            <a:endParaRPr lang="tr-TR" sz="1400" dirty="0"/>
          </a:p>
          <a:p>
            <a:r>
              <a:rPr lang="tr-TR" sz="1400" b="1" dirty="0"/>
              <a:t>a)</a:t>
            </a:r>
            <a:r>
              <a:rPr lang="tr-TR" sz="1400" dirty="0"/>
              <a:t> Genel kurul.</a:t>
            </a:r>
          </a:p>
          <a:p>
            <a:r>
              <a:rPr lang="tr-TR" sz="1400" b="1" dirty="0"/>
              <a:t>b)</a:t>
            </a:r>
            <a:r>
              <a:rPr lang="tr-TR" sz="1400" dirty="0"/>
              <a:t> Yönetim kurulu.</a:t>
            </a:r>
          </a:p>
          <a:p>
            <a:r>
              <a:rPr lang="tr-TR" sz="1400" b="1" dirty="0"/>
              <a:t>c)</a:t>
            </a:r>
            <a:r>
              <a:rPr lang="tr-TR" sz="1400" dirty="0"/>
              <a:t> Denetleme kurulu.</a:t>
            </a:r>
          </a:p>
          <a:p>
            <a:r>
              <a:rPr lang="tr-TR" sz="1400" b="1" dirty="0"/>
              <a:t>Genel kurul</a:t>
            </a:r>
            <a:endParaRPr lang="tr-TR" sz="1400" dirty="0"/>
          </a:p>
          <a:p>
            <a:r>
              <a:rPr lang="tr-TR" sz="1400" b="1" dirty="0"/>
              <a:t> </a:t>
            </a:r>
            <a:r>
              <a:rPr lang="tr-TR" sz="1400" dirty="0"/>
              <a:t>(1) Genel kurul, birliğin üyelerinden meydana gelir. Genel kurul, birlik yönetim kurulunun davetiyle her yıl en geç Ekim ayının sonuna kadar; yeni açılan okullarda ise okul müdürünün daveti üzerine okulun açıldığı tarihten itibaren en geç iki ay içinde okulda toplanır.</a:t>
            </a:r>
          </a:p>
          <a:p>
            <a:r>
              <a:rPr lang="tr-TR" sz="1400" dirty="0"/>
              <a:t>(2) Genel kurul, katılan üyelerle toplanır ve bunların çoğunluğu ile karar alır. Ancak toplantı yeter sayısı, yönetim ve denetleme kurullarının asıl ve yedek üye sayısının dört katından, öğrenci mevcudu yüzün altında olan okullarda ise yönetim ve denetleme kurullarının asıl ve yedek üye sayısının iki katından az olamaz. Genel kurulun toplanamaması durumunda, en geç otuz gün içinde çoğunluk aranmaksızın toplantı yapılır ve kararlar katılanların çoğunluğu ile alınır.</a:t>
            </a:r>
          </a:p>
        </p:txBody>
      </p:sp>
      <p:sp>
        <p:nvSpPr>
          <p:cNvPr id="3" name="2 Slayt Numarası Yer Tutucusu"/>
          <p:cNvSpPr>
            <a:spLocks noGrp="1"/>
          </p:cNvSpPr>
          <p:nvPr>
            <p:ph type="sldNum" sz="quarter" idx="12"/>
          </p:nvPr>
        </p:nvSpPr>
        <p:spPr/>
        <p:txBody>
          <a:bodyPr/>
          <a:lstStyle/>
          <a:p>
            <a:fld id="{7370D358-5A90-4626-AB58-5274E0ED5986}" type="slidenum">
              <a:rPr lang="tr-TR" smtClean="0"/>
              <a:pPr/>
              <a:t>63</a:t>
            </a:fld>
            <a:endParaRPr lang="tr-TR"/>
          </a:p>
        </p:txBody>
      </p:sp>
    </p:spTree>
    <p:extLst>
      <p:ext uri="{BB962C8B-B14F-4D97-AF65-F5344CB8AC3E}">
        <p14:creationId xmlns:p14="http://schemas.microsoft.com/office/powerpoint/2010/main" val="2852631319"/>
      </p:ext>
    </p:extLst>
  </p:cSld>
  <p:clrMapOvr>
    <a:masterClrMapping/>
  </p:clrMapOvr>
  <p:transition spd="slow" advTm="5000">
    <p:wedge/>
    <p:sndAc>
      <p:stSnd>
        <p:snd r:embed="rId2" name="laser.wav"/>
      </p:stSnd>
    </p:sndAc>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67544" y="908720"/>
            <a:ext cx="8208912" cy="3970318"/>
          </a:xfrm>
          <a:prstGeom prst="rect">
            <a:avLst/>
          </a:prstGeom>
        </p:spPr>
        <p:txBody>
          <a:bodyPr wrap="square">
            <a:spAutoFit/>
          </a:bodyPr>
          <a:lstStyle/>
          <a:p>
            <a:r>
              <a:rPr lang="tr-TR" sz="1400" dirty="0"/>
              <a:t>(3) Genel kurul toplantılarının yeri, zamanı ve gündemi en az on beş gün önceden üyelere elden yazılı olarak bildirilir, okul ilan panosu ile okulun internet sayfasında duyurulur.</a:t>
            </a:r>
          </a:p>
          <a:p>
            <a:r>
              <a:rPr lang="tr-TR" sz="1400" dirty="0"/>
              <a:t>(4) Genel kurul, gündem maddelerini sırası ile görüşür. Gündem maddelerine ekleme ve çıkarma yapılarak değiştirilmesinde oy çokluğu aranır.</a:t>
            </a:r>
          </a:p>
          <a:p>
            <a:r>
              <a:rPr lang="tr-TR" sz="1400" dirty="0"/>
              <a:t>(5) Okul öğrenci kurulu/okul öğrenci meclisi/onur kurulu başkanları ile her sınıf seviyesinden seçilen birer temsilci öğrenci, genel kurula gözlemci olarak katılabilir</a:t>
            </a:r>
            <a:r>
              <a:rPr lang="tr-TR" sz="1400" dirty="0" smtClean="0"/>
              <a:t>.</a:t>
            </a:r>
          </a:p>
          <a:p>
            <a:endParaRPr lang="tr-TR" sz="1400" dirty="0"/>
          </a:p>
          <a:p>
            <a:r>
              <a:rPr lang="tr-TR" sz="1400" b="1" dirty="0"/>
              <a:t>VELİ-ÖĞRETMEN-OKUL İDARESİ </a:t>
            </a:r>
            <a:r>
              <a:rPr lang="tr-TR" sz="1400" b="1" dirty="0" smtClean="0"/>
              <a:t>GÖRÜŞMELERİ</a:t>
            </a:r>
          </a:p>
          <a:p>
            <a:r>
              <a:rPr lang="tr-TR" sz="1400" dirty="0" smtClean="0"/>
              <a:t>Okulumuz </a:t>
            </a:r>
            <a:r>
              <a:rPr lang="tr-TR" sz="1400" dirty="0"/>
              <a:t>fiziki alanları, yaş gruplarına ve eğitim-öğretim gerekliliklerine göre</a:t>
            </a:r>
          </a:p>
          <a:p>
            <a:r>
              <a:rPr lang="tr-TR" sz="1400" dirty="0"/>
              <a:t>düzenlenmiştir. Velilerimizin randevulu okul ziyaretleri sırasında Öğretmen, Rehber Öğretmen ve Okul Yöneticileri ve destek birimleri ile olan görüşmeleri şu şekilde düzenlenmiştir: Ziyaretçi kartı ile Okulda bulunan velilerimiz, Okul girişindeki güvenlik görevlisi tarafından karşılanır ve görüşme alanına yönlendirilir. Velilerimizin öğrenci kullanım alanlarını ve tuvaletlerini kullanmaları, pedagojik olarak uygun bulunmamaktadır. Sınıflar öğrencilerin eğitim gördüğü, öğretmenlerin ise eğitim verdiği, velilerin girişine sınırlandırılmış alanlardır. Velilerimizin zorunlu durumlarda derslik alanlarında bulunması, ilgili kat yöneticisi ve nöbetçi öğretmenlerinin nezaretinde gerçekleştirilmektedir.</a:t>
            </a:r>
          </a:p>
          <a:p>
            <a:r>
              <a:rPr lang="tr-TR" sz="1400" dirty="0"/>
              <a:t> </a:t>
            </a:r>
          </a:p>
          <a:p>
            <a:r>
              <a:rPr lang="tr-TR" sz="1400" dirty="0"/>
              <a:t>Okul yöneticileri görüşmeleri ise, ilgili yöneticiden alınacak randevu ile haftanın her günü gerçekleştirilebilir</a:t>
            </a:r>
          </a:p>
        </p:txBody>
      </p:sp>
      <p:sp>
        <p:nvSpPr>
          <p:cNvPr id="6" name="5 Slayt Numarası Yer Tutucusu"/>
          <p:cNvSpPr>
            <a:spLocks noGrp="1"/>
          </p:cNvSpPr>
          <p:nvPr>
            <p:ph type="sldNum" sz="quarter" idx="12"/>
          </p:nvPr>
        </p:nvSpPr>
        <p:spPr/>
        <p:txBody>
          <a:bodyPr/>
          <a:lstStyle/>
          <a:p>
            <a:fld id="{7370D358-5A90-4626-AB58-5274E0ED5986}" type="slidenum">
              <a:rPr lang="tr-TR" smtClean="0"/>
              <a:pPr/>
              <a:t>64</a:t>
            </a:fld>
            <a:endParaRPr lang="tr-TR"/>
          </a:p>
        </p:txBody>
      </p:sp>
    </p:spTree>
    <p:extLst>
      <p:ext uri="{BB962C8B-B14F-4D97-AF65-F5344CB8AC3E}">
        <p14:creationId xmlns:p14="http://schemas.microsoft.com/office/powerpoint/2010/main" val="661734170"/>
      </p:ext>
    </p:extLst>
  </p:cSld>
  <p:clrMapOvr>
    <a:masterClrMapping/>
  </p:clrMapOvr>
  <p:transition spd="slow" advTm="5000">
    <p:wedge/>
    <p:sndAc>
      <p:stSnd>
        <p:snd r:embed="rId2" name="laser.wav"/>
      </p:stSnd>
    </p:sndAc>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726896" y="107340"/>
            <a:ext cx="3855927" cy="369332"/>
          </a:xfrm>
          <a:prstGeom prst="rect">
            <a:avLst/>
          </a:prstGeom>
        </p:spPr>
        <p:txBody>
          <a:bodyPr wrap="none">
            <a:spAutoFit/>
          </a:bodyPr>
          <a:lstStyle/>
          <a:p>
            <a:r>
              <a:rPr lang="tr-TR" b="1" dirty="0"/>
              <a:t>VELİ ÖĞRETMEN GÖRÜŞME SAATLERİ</a:t>
            </a:r>
            <a:endParaRPr lang="tr-TR" dirty="0"/>
          </a:p>
        </p:txBody>
      </p:sp>
      <p:pic>
        <p:nvPicPr>
          <p:cNvPr id="7170" name="Picture 2" descr="D:\tarama\SKMBT_28313052312200.jpg"/>
          <p:cNvPicPr>
            <a:picLocks noChangeAspect="1" noChangeArrowheads="1"/>
          </p:cNvPicPr>
          <p:nvPr/>
        </p:nvPicPr>
        <p:blipFill>
          <a:blip r:embed="rId3" cstate="print"/>
          <a:srcRect/>
          <a:stretch>
            <a:fillRect/>
          </a:stretch>
        </p:blipFill>
        <p:spPr bwMode="auto">
          <a:xfrm>
            <a:off x="1907704" y="404665"/>
            <a:ext cx="5112568" cy="6453336"/>
          </a:xfrm>
          <a:prstGeom prst="rect">
            <a:avLst/>
          </a:prstGeom>
          <a:noFill/>
        </p:spPr>
      </p:pic>
      <p:sp>
        <p:nvSpPr>
          <p:cNvPr id="5" name="4 Slayt Numarası Yer Tutucusu"/>
          <p:cNvSpPr>
            <a:spLocks noGrp="1"/>
          </p:cNvSpPr>
          <p:nvPr>
            <p:ph type="sldNum" sz="quarter" idx="12"/>
          </p:nvPr>
        </p:nvSpPr>
        <p:spPr/>
        <p:txBody>
          <a:bodyPr/>
          <a:lstStyle/>
          <a:p>
            <a:fld id="{7370D358-5A90-4626-AB58-5274E0ED5986}" type="slidenum">
              <a:rPr lang="tr-TR" smtClean="0"/>
              <a:pPr/>
              <a:t>65</a:t>
            </a:fld>
            <a:endParaRPr lang="tr-TR"/>
          </a:p>
        </p:txBody>
      </p:sp>
    </p:spTree>
    <p:extLst>
      <p:ext uri="{BB962C8B-B14F-4D97-AF65-F5344CB8AC3E}">
        <p14:creationId xmlns:p14="http://schemas.microsoft.com/office/powerpoint/2010/main" val="3169592880"/>
      </p:ext>
    </p:extLst>
  </p:cSld>
  <p:clrMapOvr>
    <a:masterClrMapping/>
  </p:clrMapOvr>
  <p:transition spd="slow" advTm="5000">
    <p:wedge/>
    <p:sndAc>
      <p:stSnd>
        <p:snd r:embed="rId2" name="laser.wav"/>
      </p:stSnd>
    </p:sndAc>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95536" y="1052736"/>
            <a:ext cx="8352928" cy="3323987"/>
          </a:xfrm>
          <a:prstGeom prst="rect">
            <a:avLst/>
          </a:prstGeom>
        </p:spPr>
        <p:txBody>
          <a:bodyPr wrap="square">
            <a:spAutoFit/>
          </a:bodyPr>
          <a:lstStyle/>
          <a:p>
            <a:r>
              <a:rPr lang="tr-TR" sz="1400" b="1" dirty="0"/>
              <a:t>SMS </a:t>
            </a:r>
            <a:endParaRPr lang="tr-TR" sz="1400" dirty="0"/>
          </a:p>
          <a:p>
            <a:r>
              <a:rPr lang="tr-TR" sz="1400" dirty="0"/>
              <a:t>Tüm hızlı ve anlık bilgi paylaşımları, </a:t>
            </a:r>
            <a:r>
              <a:rPr lang="tr-TR" sz="1400" dirty="0" err="1"/>
              <a:t>sms</a:t>
            </a:r>
            <a:r>
              <a:rPr lang="tr-TR" sz="1400" dirty="0"/>
              <a:t> kullanımı ile gerçekleştirilir.</a:t>
            </a:r>
          </a:p>
          <a:p>
            <a:r>
              <a:rPr lang="tr-TR" sz="1400" dirty="0"/>
              <a:t>Velilerimizin güncel cep telefon numaraları öğretim yılı başında kendilerinden alınır.</a:t>
            </a:r>
          </a:p>
          <a:p>
            <a:r>
              <a:rPr lang="tr-TR" sz="1400" dirty="0" err="1"/>
              <a:t>SMS’lerin</a:t>
            </a:r>
            <a:r>
              <a:rPr lang="tr-TR" sz="1400" dirty="0"/>
              <a:t> düzenli olarak kontrolü ve güncellenmesi, velinin sorumluluğundadır.</a:t>
            </a:r>
          </a:p>
          <a:p>
            <a:r>
              <a:rPr lang="tr-TR" sz="1400" dirty="0"/>
              <a:t>Kağıt tasarrufu amacı ile mümkün olduğunca dijital ortamda iletişim kurulacak; bu</a:t>
            </a:r>
          </a:p>
          <a:p>
            <a:r>
              <a:rPr lang="tr-TR" sz="1400" dirty="0"/>
              <a:t>olanağa sahip olmayan velilerimizle yazılı çıktı gönderilerek iletişim sağlanacaktır</a:t>
            </a:r>
            <a:r>
              <a:rPr lang="tr-TR" sz="1400" dirty="0" smtClean="0"/>
              <a:t>.</a:t>
            </a:r>
          </a:p>
          <a:p>
            <a:endParaRPr lang="tr-TR" sz="1400" dirty="0"/>
          </a:p>
          <a:p>
            <a:r>
              <a:rPr lang="tr-TR" sz="1400" b="1" dirty="0"/>
              <a:t>Kurumsal Facebook Sayfamız:</a:t>
            </a:r>
            <a:endParaRPr lang="tr-TR" sz="1400" dirty="0"/>
          </a:p>
          <a:p>
            <a:r>
              <a:rPr lang="tr-TR" sz="1400" dirty="0"/>
              <a:t>Kurumsal </a:t>
            </a:r>
            <a:r>
              <a:rPr lang="tr-TR" sz="1400" dirty="0" err="1"/>
              <a:t>facebook</a:t>
            </a:r>
            <a:r>
              <a:rPr lang="tr-TR" sz="1400" dirty="0"/>
              <a:t> </a:t>
            </a:r>
            <a:r>
              <a:rPr lang="tr-TR" sz="1400" dirty="0" smtClean="0"/>
              <a:t>sayfamız bulunmamaktadır.</a:t>
            </a:r>
            <a:endParaRPr lang="tr-TR" sz="1400" dirty="0"/>
          </a:p>
          <a:p>
            <a:endParaRPr lang="tr-TR" sz="1400" b="1" dirty="0" smtClean="0"/>
          </a:p>
          <a:p>
            <a:r>
              <a:rPr lang="tr-TR" sz="1400" b="1" dirty="0" smtClean="0"/>
              <a:t>E-okul</a:t>
            </a:r>
            <a:r>
              <a:rPr lang="tr-TR" sz="1400" b="1" dirty="0"/>
              <a:t>:</a:t>
            </a:r>
            <a:endParaRPr lang="tr-TR" sz="1400" dirty="0"/>
          </a:p>
          <a:p>
            <a:r>
              <a:rPr lang="tr-TR" sz="1400" dirty="0"/>
              <a:t>Milli Eğitim Bakanlığına bağlı tüm özel ve resmî okullarda kullanılması zorunlu dijital</a:t>
            </a:r>
          </a:p>
          <a:p>
            <a:r>
              <a:rPr lang="tr-TR" sz="1400" dirty="0"/>
              <a:t>öğrenci takip sistemidir. Öğretmenlerimiz tarafından K12 </a:t>
            </a:r>
            <a:r>
              <a:rPr lang="tr-TR" sz="1400" dirty="0" err="1"/>
              <a:t>net’e</a:t>
            </a:r>
            <a:r>
              <a:rPr lang="tr-TR" sz="1400" dirty="0"/>
              <a:t> girilmiş bilgiler gerekli</a:t>
            </a:r>
          </a:p>
          <a:p>
            <a:r>
              <a:rPr lang="tr-TR" sz="1400" dirty="0"/>
              <a:t>kontrollerin ardından e </a:t>
            </a:r>
            <a:r>
              <a:rPr lang="tr-TR" sz="1400" dirty="0" err="1"/>
              <a:t>okul’a</a:t>
            </a:r>
            <a:r>
              <a:rPr lang="tr-TR" sz="1400" dirty="0"/>
              <a:t> aktarılır. Öğrencilerimizin karne, ara karne, öğrenci</a:t>
            </a:r>
          </a:p>
          <a:p>
            <a:r>
              <a:rPr lang="tr-TR" sz="1400" dirty="0"/>
              <a:t>gözlem formları, devamsızlıkları e –</a:t>
            </a:r>
            <a:r>
              <a:rPr lang="tr-TR" sz="1400" dirty="0" err="1"/>
              <a:t>okul’dan</a:t>
            </a:r>
            <a:r>
              <a:rPr lang="tr-TR" sz="1400" dirty="0"/>
              <a:t> takip edilir.</a:t>
            </a:r>
          </a:p>
        </p:txBody>
      </p:sp>
      <p:sp>
        <p:nvSpPr>
          <p:cNvPr id="3" name="2 Slayt Numarası Yer Tutucusu"/>
          <p:cNvSpPr>
            <a:spLocks noGrp="1"/>
          </p:cNvSpPr>
          <p:nvPr>
            <p:ph type="sldNum" sz="quarter" idx="12"/>
          </p:nvPr>
        </p:nvSpPr>
        <p:spPr/>
        <p:txBody>
          <a:bodyPr/>
          <a:lstStyle/>
          <a:p>
            <a:fld id="{7370D358-5A90-4626-AB58-5274E0ED5986}" type="slidenum">
              <a:rPr lang="tr-TR" smtClean="0"/>
              <a:pPr/>
              <a:t>66</a:t>
            </a:fld>
            <a:endParaRPr lang="tr-TR"/>
          </a:p>
        </p:txBody>
      </p:sp>
    </p:spTree>
    <p:extLst>
      <p:ext uri="{BB962C8B-B14F-4D97-AF65-F5344CB8AC3E}">
        <p14:creationId xmlns:p14="http://schemas.microsoft.com/office/powerpoint/2010/main" val="4000038350"/>
      </p:ext>
    </p:extLst>
  </p:cSld>
  <p:clrMapOvr>
    <a:masterClrMapping/>
  </p:clrMapOvr>
  <p:transition spd="slow" advTm="5000">
    <p:wedge/>
    <p:sndAc>
      <p:stSnd>
        <p:snd r:embed="rId2" name="laser.wav"/>
      </p:stSnd>
    </p:sndAc>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683568" y="1484784"/>
            <a:ext cx="150881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ea typeface="Calibri" pitchFamily="34" charset="0"/>
                <a:cs typeface="Times New Roman" pitchFamily="18" charset="0"/>
              </a:rPr>
              <a:t>VELİ ZİYARETLERİ</a:t>
            </a:r>
            <a:endParaRPr kumimoji="0" lang="tr-TR" sz="1400" b="0" i="0" u="none" strike="noStrike" cap="none" normalizeH="0" baseline="0" dirty="0" smtClean="0">
              <a:ln>
                <a:noFill/>
              </a:ln>
              <a:solidFill>
                <a:schemeClr val="tx1"/>
              </a:solidFill>
              <a:effectLst/>
              <a:cs typeface="Arial" pitchFamily="34" charset="0"/>
            </a:endParaRPr>
          </a:p>
        </p:txBody>
      </p:sp>
      <p:sp>
        <p:nvSpPr>
          <p:cNvPr id="7" name="Dikdörtgen 6"/>
          <p:cNvSpPr/>
          <p:nvPr/>
        </p:nvSpPr>
        <p:spPr>
          <a:xfrm>
            <a:off x="683568" y="1772816"/>
            <a:ext cx="7488832" cy="1815882"/>
          </a:xfrm>
          <a:prstGeom prst="rect">
            <a:avLst/>
          </a:prstGeom>
        </p:spPr>
        <p:txBody>
          <a:bodyPr wrap="square">
            <a:spAutoFit/>
          </a:bodyPr>
          <a:lstStyle/>
          <a:p>
            <a:pPr lvl="0" fontAlgn="base">
              <a:spcBef>
                <a:spcPct val="0"/>
              </a:spcBef>
              <a:spcAft>
                <a:spcPct val="0"/>
              </a:spcAft>
            </a:pPr>
            <a:r>
              <a:rPr lang="tr-TR" sz="1400" dirty="0" smtClean="0">
                <a:ea typeface="Calibri" pitchFamily="34" charset="0"/>
                <a:cs typeface="Times New Roman" pitchFamily="18" charset="0"/>
              </a:rPr>
              <a:t>Rehberlik servisi ve sınıf rehber öğretmenler tarafından planlanan veli ev ziyaretleri yapılır.</a:t>
            </a:r>
          </a:p>
          <a:p>
            <a:pPr lvl="0" fontAlgn="base">
              <a:spcBef>
                <a:spcPct val="0"/>
              </a:spcBef>
              <a:spcAft>
                <a:spcPct val="0"/>
              </a:spcAft>
            </a:pPr>
            <a:endParaRPr lang="tr-TR" sz="1400" dirty="0" smtClean="0">
              <a:ea typeface="Calibri" pitchFamily="34" charset="0"/>
              <a:cs typeface="Times New Roman" pitchFamily="18" charset="0"/>
            </a:endParaRPr>
          </a:p>
          <a:p>
            <a:endParaRPr lang="tr-TR" sz="1400" b="1" dirty="0" smtClean="0"/>
          </a:p>
          <a:p>
            <a:r>
              <a:rPr lang="tr-TR" sz="1400" b="1" dirty="0" smtClean="0"/>
              <a:t>SAĞLIK </a:t>
            </a:r>
            <a:r>
              <a:rPr lang="tr-TR" sz="1400" b="1" dirty="0"/>
              <a:t>HİZMETLERİ</a:t>
            </a:r>
            <a:endParaRPr lang="tr-TR" sz="1400" dirty="0"/>
          </a:p>
          <a:p>
            <a:r>
              <a:rPr lang="tr-TR" sz="1400" dirty="0"/>
              <a:t>Öğrencilerimizin sağlık sorunlarının zamanında tespiti, tedaviye başlanması, okul çevre koşullarının iyileştirilmesi ve koruyucu sağlık önlemlerinin alınması bakımından okul sağlığı çalışmaları yapılmaktadır. </a:t>
            </a:r>
            <a:r>
              <a:rPr lang="tr-TR" sz="1400" dirty="0" smtClean="0"/>
              <a:t>Okulumuzda ayrıca revir de bulunmaktadır.Acil </a:t>
            </a:r>
            <a:r>
              <a:rPr lang="tr-TR" sz="1400" dirty="0"/>
              <a:t>durumlarda 112 aranarak yada veli bilgilendirilerek müdahale edilir</a:t>
            </a:r>
            <a:r>
              <a:rPr lang="tr-TR" sz="1400" dirty="0" smtClean="0"/>
              <a:t>.</a:t>
            </a:r>
            <a:endParaRPr lang="tr-TR" sz="1400" dirty="0"/>
          </a:p>
        </p:txBody>
      </p:sp>
      <p:sp>
        <p:nvSpPr>
          <p:cNvPr id="5" name="4 Slayt Numarası Yer Tutucusu"/>
          <p:cNvSpPr>
            <a:spLocks noGrp="1"/>
          </p:cNvSpPr>
          <p:nvPr>
            <p:ph type="sldNum" sz="quarter" idx="12"/>
          </p:nvPr>
        </p:nvSpPr>
        <p:spPr/>
        <p:txBody>
          <a:bodyPr/>
          <a:lstStyle/>
          <a:p>
            <a:fld id="{7370D358-5A90-4626-AB58-5274E0ED5986}" type="slidenum">
              <a:rPr lang="tr-TR" smtClean="0"/>
              <a:pPr/>
              <a:t>67</a:t>
            </a:fld>
            <a:endParaRPr lang="tr-TR"/>
          </a:p>
        </p:txBody>
      </p:sp>
    </p:spTree>
    <p:extLst>
      <p:ext uri="{BB962C8B-B14F-4D97-AF65-F5344CB8AC3E}">
        <p14:creationId xmlns:p14="http://schemas.microsoft.com/office/powerpoint/2010/main" val="3247455447"/>
      </p:ext>
    </p:extLst>
  </p:cSld>
  <p:clrMapOvr>
    <a:masterClrMapping/>
  </p:clrMapOvr>
  <p:transition spd="slow" advTm="5000">
    <p:wedge/>
    <p:sndAc>
      <p:stSnd>
        <p:snd r:embed="rId2" name="laser.wav"/>
      </p:stSnd>
    </p:sndAc>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67544" y="335846"/>
            <a:ext cx="7920880" cy="2246769"/>
          </a:xfrm>
          <a:prstGeom prst="rect">
            <a:avLst/>
          </a:prstGeom>
        </p:spPr>
        <p:txBody>
          <a:bodyPr wrap="square">
            <a:spAutoFit/>
          </a:bodyPr>
          <a:lstStyle/>
          <a:p>
            <a:r>
              <a:rPr lang="tr-TR" sz="1400" b="1" dirty="0"/>
              <a:t>KÜTÜPHANE HİZMETLERİ</a:t>
            </a:r>
            <a:endParaRPr lang="tr-TR" sz="1400" dirty="0"/>
          </a:p>
          <a:p>
            <a:r>
              <a:rPr lang="tr-TR" sz="1400" dirty="0" smtClean="0"/>
              <a:t>	Okul </a:t>
            </a:r>
            <a:r>
              <a:rPr lang="tr-TR" sz="1400" dirty="0"/>
              <a:t>kütüphanemiz, 2011/2012 Eğitim Öğretim yılında </a:t>
            </a:r>
            <a:r>
              <a:rPr lang="tr-TR" sz="1400" dirty="0" smtClean="0"/>
              <a:t>hizmete </a:t>
            </a:r>
            <a:r>
              <a:rPr lang="tr-TR" sz="1400" dirty="0"/>
              <a:t>girmiştir. Öğrencilerin gerek ders için gerekse boş zamanlarını en iyi şekilde değerlendirmelerine olanak vermek, bilgi gereksinimlerini karşılamak, her türlü bilgi kaynağını sağlamak, düzenlemek ve hizmete sunmak adına </a:t>
            </a:r>
            <a:r>
              <a:rPr lang="tr-TR" sz="1400" dirty="0" smtClean="0"/>
              <a:t>okulumuz kütüphanecilik kulübü öğretmen ve öğrencileri tarafından yürütülmektedir. </a:t>
            </a:r>
            <a:endParaRPr lang="tr-TR" sz="1400" dirty="0"/>
          </a:p>
          <a:p>
            <a:r>
              <a:rPr lang="tr-TR" sz="1400" dirty="0"/>
              <a:t>	Kitapların sağlanması, seçimi, sınıflanması, ödünç verme ve kayıt işlemleri kütüphanecilik kulübü öğretmen ve öğrencileri tarafından yürütülmektedir. Kütüphanemizde tüm kategoriler dahil olmak üzere yaklaşık </a:t>
            </a:r>
            <a:r>
              <a:rPr lang="tr-TR" sz="1400" dirty="0" smtClean="0"/>
              <a:t>2817 </a:t>
            </a:r>
            <a:r>
              <a:rPr lang="tr-TR" sz="1400" dirty="0"/>
              <a:t>kitap bulunmaktadır.</a:t>
            </a:r>
          </a:p>
          <a:p>
            <a:r>
              <a:rPr lang="tr-TR" sz="1400" dirty="0"/>
              <a:t>	Öğrencilerimizin kütüphaneden yararlanmasının yanı sıra sınıflarda da kitap okuma saatleri yapılmaktadır.  Dönemlik kitap okuma saati çizelgesi aşağıdaki gibidir.</a:t>
            </a:r>
          </a:p>
        </p:txBody>
      </p:sp>
      <p:graphicFrame>
        <p:nvGraphicFramePr>
          <p:cNvPr id="5" name="Tablo 4"/>
          <p:cNvGraphicFramePr>
            <a:graphicFrameLocks noGrp="1"/>
          </p:cNvGraphicFramePr>
          <p:nvPr>
            <p:extLst>
              <p:ext uri="{D42A27DB-BD31-4B8C-83A1-F6EECF244321}">
                <p14:modId xmlns:p14="http://schemas.microsoft.com/office/powerpoint/2010/main" val="1074545707"/>
              </p:ext>
            </p:extLst>
          </p:nvPr>
        </p:nvGraphicFramePr>
        <p:xfrm>
          <a:off x="1907706" y="2924951"/>
          <a:ext cx="5194423" cy="3525766"/>
        </p:xfrm>
        <a:graphic>
          <a:graphicData uri="http://schemas.openxmlformats.org/drawingml/2006/table">
            <a:tbl>
              <a:tblPr firstRow="1" firstCol="1" bandRow="1">
                <a:tableStyleId>{93296810-A885-4BE3-A3E7-6D5BEEA58F35}</a:tableStyleId>
              </a:tblPr>
              <a:tblGrid>
                <a:gridCol w="456500"/>
                <a:gridCol w="1558989"/>
                <a:gridCol w="1957847"/>
                <a:gridCol w="1221087"/>
              </a:tblGrid>
              <a:tr h="369496">
                <a:tc gridSpan="4">
                  <a:txBody>
                    <a:bodyPr/>
                    <a:lstStyle/>
                    <a:p>
                      <a:pPr algn="ctr">
                        <a:lnSpc>
                          <a:spcPct val="115000"/>
                        </a:lnSpc>
                        <a:spcAft>
                          <a:spcPts val="0"/>
                        </a:spcAft>
                      </a:pPr>
                      <a:r>
                        <a:rPr lang="tr-TR" sz="1400" dirty="0" smtClean="0">
                          <a:effectLst/>
                        </a:rPr>
                        <a:t>2013-2014 </a:t>
                      </a:r>
                      <a:r>
                        <a:rPr lang="tr-TR" sz="1400" dirty="0">
                          <a:effectLst/>
                        </a:rPr>
                        <a:t>Eğitim Öğretim Yılı 2. Dönem Kitap Okuma Saatleri</a:t>
                      </a:r>
                      <a:endParaRPr lang="tr-TR" sz="1100" dirty="0">
                        <a:effectLst/>
                        <a:latin typeface="Calibri"/>
                        <a:ea typeface="Calibri"/>
                        <a:cs typeface="Times New Roman"/>
                      </a:endParaRPr>
                    </a:p>
                  </a:txBody>
                  <a:tcPr marL="44450" marR="44450" marT="0" marB="0" anchor="ctr"/>
                </a:tc>
                <a:tc hMerge="1">
                  <a:txBody>
                    <a:bodyPr/>
                    <a:lstStyle/>
                    <a:p>
                      <a:endParaRPr lang="tr-TR"/>
                    </a:p>
                  </a:txBody>
                  <a:tcPr/>
                </a:tc>
                <a:tc hMerge="1">
                  <a:txBody>
                    <a:bodyPr/>
                    <a:lstStyle/>
                    <a:p>
                      <a:endParaRPr lang="tr-TR"/>
                    </a:p>
                  </a:txBody>
                  <a:tcPr/>
                </a:tc>
                <a:tc hMerge="1">
                  <a:txBody>
                    <a:bodyPr/>
                    <a:lstStyle/>
                    <a:p>
                      <a:endParaRPr lang="tr-TR"/>
                    </a:p>
                  </a:txBody>
                  <a:tcPr/>
                </a:tc>
              </a:tr>
              <a:tr h="196805">
                <a:tc>
                  <a:txBody>
                    <a:bodyPr/>
                    <a:lstStyle/>
                    <a:p>
                      <a:pPr algn="ctr">
                        <a:lnSpc>
                          <a:spcPct val="115000"/>
                        </a:lnSpc>
                        <a:spcAft>
                          <a:spcPts val="0"/>
                        </a:spcAft>
                      </a:pPr>
                      <a:r>
                        <a:rPr lang="tr-TR" sz="1100">
                          <a:effectLst/>
                        </a:rPr>
                        <a:t>18</a:t>
                      </a:r>
                      <a:endParaRPr lang="tr-TR"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tr-TR" sz="1100">
                          <a:effectLst/>
                        </a:rPr>
                        <a:t>ŞUBAT</a:t>
                      </a:r>
                      <a:endParaRPr lang="tr-TR"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tr-TR" sz="1100">
                          <a:effectLst/>
                        </a:rPr>
                        <a:t>PAZARTESİ</a:t>
                      </a:r>
                      <a:endParaRPr lang="tr-TR"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tr-TR" sz="1100">
                          <a:effectLst/>
                        </a:rPr>
                        <a:t>1.SAAT</a:t>
                      </a:r>
                      <a:endParaRPr lang="tr-TR" sz="1100">
                        <a:effectLst/>
                        <a:latin typeface="Calibri"/>
                        <a:ea typeface="Calibri"/>
                        <a:cs typeface="Times New Roman"/>
                      </a:endParaRPr>
                    </a:p>
                  </a:txBody>
                  <a:tcPr marL="44450" marR="44450" marT="0" marB="0" anchor="ctr"/>
                </a:tc>
              </a:tr>
              <a:tr h="196805">
                <a:tc>
                  <a:txBody>
                    <a:bodyPr/>
                    <a:lstStyle/>
                    <a:p>
                      <a:pPr algn="ctr">
                        <a:lnSpc>
                          <a:spcPct val="115000"/>
                        </a:lnSpc>
                        <a:spcAft>
                          <a:spcPts val="0"/>
                        </a:spcAft>
                      </a:pPr>
                      <a:r>
                        <a:rPr lang="tr-TR" sz="1100">
                          <a:effectLst/>
                        </a:rPr>
                        <a:t>25</a:t>
                      </a:r>
                      <a:endParaRPr lang="tr-TR"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tr-TR" sz="1100">
                          <a:effectLst/>
                        </a:rPr>
                        <a:t>ŞUBAT</a:t>
                      </a:r>
                      <a:endParaRPr lang="tr-TR"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tr-TR" sz="1100">
                          <a:effectLst/>
                        </a:rPr>
                        <a:t>PAZARTESİ</a:t>
                      </a:r>
                      <a:endParaRPr lang="tr-TR"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tr-TR" sz="1100">
                          <a:effectLst/>
                        </a:rPr>
                        <a:t>2.SAAT</a:t>
                      </a:r>
                      <a:endParaRPr lang="tr-TR" sz="1100">
                        <a:effectLst/>
                        <a:latin typeface="Calibri"/>
                        <a:ea typeface="Calibri"/>
                        <a:cs typeface="Times New Roman"/>
                      </a:endParaRPr>
                    </a:p>
                  </a:txBody>
                  <a:tcPr marL="44450" marR="44450" marT="0" marB="0" anchor="ctr"/>
                </a:tc>
              </a:tr>
              <a:tr h="196805">
                <a:tc>
                  <a:txBody>
                    <a:bodyPr/>
                    <a:lstStyle/>
                    <a:p>
                      <a:pPr algn="ctr">
                        <a:lnSpc>
                          <a:spcPct val="115000"/>
                        </a:lnSpc>
                        <a:spcAft>
                          <a:spcPts val="0"/>
                        </a:spcAft>
                      </a:pPr>
                      <a:r>
                        <a:rPr lang="tr-TR" sz="1100">
                          <a:effectLst/>
                        </a:rPr>
                        <a:t>4</a:t>
                      </a:r>
                      <a:endParaRPr lang="tr-TR"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tr-TR" sz="1100">
                          <a:effectLst/>
                        </a:rPr>
                        <a:t>MART</a:t>
                      </a:r>
                      <a:endParaRPr lang="tr-TR"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tr-TR" sz="1100">
                          <a:effectLst/>
                        </a:rPr>
                        <a:t>PAZARTESİ</a:t>
                      </a:r>
                      <a:endParaRPr lang="tr-TR"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tr-TR" sz="1100">
                          <a:effectLst/>
                        </a:rPr>
                        <a:t>3.SAAT</a:t>
                      </a:r>
                      <a:endParaRPr lang="tr-TR" sz="1100">
                        <a:effectLst/>
                        <a:latin typeface="Calibri"/>
                        <a:ea typeface="Calibri"/>
                        <a:cs typeface="Times New Roman"/>
                      </a:endParaRPr>
                    </a:p>
                  </a:txBody>
                  <a:tcPr marL="44450" marR="44450" marT="0" marB="0" anchor="ctr"/>
                </a:tc>
              </a:tr>
              <a:tr h="196805">
                <a:tc>
                  <a:txBody>
                    <a:bodyPr/>
                    <a:lstStyle/>
                    <a:p>
                      <a:pPr algn="ctr">
                        <a:lnSpc>
                          <a:spcPct val="115000"/>
                        </a:lnSpc>
                        <a:spcAft>
                          <a:spcPts val="0"/>
                        </a:spcAft>
                      </a:pPr>
                      <a:r>
                        <a:rPr lang="tr-TR" sz="1100">
                          <a:effectLst/>
                        </a:rPr>
                        <a:t>11</a:t>
                      </a:r>
                      <a:endParaRPr lang="tr-TR"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tr-TR" sz="1100">
                          <a:effectLst/>
                        </a:rPr>
                        <a:t>MART</a:t>
                      </a:r>
                      <a:endParaRPr lang="tr-TR"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tr-TR" sz="1100">
                          <a:effectLst/>
                        </a:rPr>
                        <a:t>PAZARTESİ</a:t>
                      </a:r>
                      <a:endParaRPr lang="tr-TR"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tr-TR" sz="1100">
                          <a:effectLst/>
                        </a:rPr>
                        <a:t>4.SAAT</a:t>
                      </a:r>
                      <a:endParaRPr lang="tr-TR" sz="1100">
                        <a:effectLst/>
                        <a:latin typeface="Calibri"/>
                        <a:ea typeface="Calibri"/>
                        <a:cs typeface="Times New Roman"/>
                      </a:endParaRPr>
                    </a:p>
                  </a:txBody>
                  <a:tcPr marL="44450" marR="44450" marT="0" marB="0" anchor="ctr"/>
                </a:tc>
              </a:tr>
              <a:tr h="196805">
                <a:tc>
                  <a:txBody>
                    <a:bodyPr/>
                    <a:lstStyle/>
                    <a:p>
                      <a:pPr algn="ctr">
                        <a:lnSpc>
                          <a:spcPct val="115000"/>
                        </a:lnSpc>
                        <a:spcAft>
                          <a:spcPts val="0"/>
                        </a:spcAft>
                      </a:pPr>
                      <a:r>
                        <a:rPr lang="tr-TR" sz="1100">
                          <a:effectLst/>
                        </a:rPr>
                        <a:t>18</a:t>
                      </a:r>
                      <a:endParaRPr lang="tr-TR"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tr-TR" sz="1100">
                          <a:effectLst/>
                        </a:rPr>
                        <a:t>MART</a:t>
                      </a:r>
                      <a:endParaRPr lang="tr-TR"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tr-TR" sz="1100">
                          <a:effectLst/>
                        </a:rPr>
                        <a:t>PAZARTESİ</a:t>
                      </a:r>
                      <a:endParaRPr lang="tr-TR"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tr-TR" sz="1100">
                          <a:effectLst/>
                        </a:rPr>
                        <a:t>5.SAAT</a:t>
                      </a:r>
                      <a:endParaRPr lang="tr-TR" sz="1100">
                        <a:effectLst/>
                        <a:latin typeface="Calibri"/>
                        <a:ea typeface="Calibri"/>
                        <a:cs typeface="Times New Roman"/>
                      </a:endParaRPr>
                    </a:p>
                  </a:txBody>
                  <a:tcPr marL="44450" marR="44450" marT="0" marB="0" anchor="ctr"/>
                </a:tc>
              </a:tr>
              <a:tr h="196805">
                <a:tc>
                  <a:txBody>
                    <a:bodyPr/>
                    <a:lstStyle/>
                    <a:p>
                      <a:pPr algn="ctr">
                        <a:lnSpc>
                          <a:spcPct val="115000"/>
                        </a:lnSpc>
                        <a:spcAft>
                          <a:spcPts val="0"/>
                        </a:spcAft>
                      </a:pPr>
                      <a:r>
                        <a:rPr lang="tr-TR" sz="1100">
                          <a:effectLst/>
                        </a:rPr>
                        <a:t>25</a:t>
                      </a:r>
                      <a:endParaRPr lang="tr-TR"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tr-TR" sz="1100">
                          <a:effectLst/>
                        </a:rPr>
                        <a:t>MART</a:t>
                      </a:r>
                      <a:endParaRPr lang="tr-TR"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tr-TR" sz="1100" dirty="0">
                          <a:effectLst/>
                        </a:rPr>
                        <a:t>PAZARTESİ</a:t>
                      </a:r>
                      <a:endParaRPr lang="tr-TR" sz="11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tr-TR" sz="1100">
                          <a:effectLst/>
                        </a:rPr>
                        <a:t>6.SAAT</a:t>
                      </a:r>
                      <a:endParaRPr lang="tr-TR" sz="1100">
                        <a:effectLst/>
                        <a:latin typeface="Calibri"/>
                        <a:ea typeface="Calibri"/>
                        <a:cs typeface="Times New Roman"/>
                      </a:endParaRPr>
                    </a:p>
                  </a:txBody>
                  <a:tcPr marL="44450" marR="44450" marT="0" marB="0" anchor="ctr"/>
                </a:tc>
              </a:tr>
              <a:tr h="196805">
                <a:tc>
                  <a:txBody>
                    <a:bodyPr/>
                    <a:lstStyle/>
                    <a:p>
                      <a:pPr algn="ctr">
                        <a:lnSpc>
                          <a:spcPct val="115000"/>
                        </a:lnSpc>
                        <a:spcAft>
                          <a:spcPts val="0"/>
                        </a:spcAft>
                      </a:pPr>
                      <a:r>
                        <a:rPr lang="tr-TR" sz="1100">
                          <a:effectLst/>
                        </a:rPr>
                        <a:t>2</a:t>
                      </a:r>
                      <a:endParaRPr lang="tr-TR"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tr-TR" sz="1100">
                          <a:effectLst/>
                        </a:rPr>
                        <a:t>NİSAN</a:t>
                      </a:r>
                      <a:endParaRPr lang="tr-TR"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tr-TR" sz="1100">
                          <a:effectLst/>
                        </a:rPr>
                        <a:t>SALI</a:t>
                      </a:r>
                      <a:endParaRPr lang="tr-TR"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tr-TR" sz="1100">
                          <a:effectLst/>
                        </a:rPr>
                        <a:t>1.SAAT</a:t>
                      </a:r>
                      <a:endParaRPr lang="tr-TR" sz="1100">
                        <a:effectLst/>
                        <a:latin typeface="Calibri"/>
                        <a:ea typeface="Calibri"/>
                        <a:cs typeface="Times New Roman"/>
                      </a:endParaRPr>
                    </a:p>
                  </a:txBody>
                  <a:tcPr marL="44450" marR="44450" marT="0" marB="0" anchor="ctr"/>
                </a:tc>
              </a:tr>
              <a:tr h="196805">
                <a:tc>
                  <a:txBody>
                    <a:bodyPr/>
                    <a:lstStyle/>
                    <a:p>
                      <a:pPr algn="ctr">
                        <a:lnSpc>
                          <a:spcPct val="115000"/>
                        </a:lnSpc>
                        <a:spcAft>
                          <a:spcPts val="0"/>
                        </a:spcAft>
                      </a:pPr>
                      <a:r>
                        <a:rPr lang="tr-TR" sz="1100">
                          <a:effectLst/>
                        </a:rPr>
                        <a:t>9</a:t>
                      </a:r>
                      <a:endParaRPr lang="tr-TR"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tr-TR" sz="1100">
                          <a:effectLst/>
                        </a:rPr>
                        <a:t>NİSAN</a:t>
                      </a:r>
                      <a:endParaRPr lang="tr-TR"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tr-TR" sz="1100">
                          <a:effectLst/>
                        </a:rPr>
                        <a:t>SALI</a:t>
                      </a:r>
                      <a:endParaRPr lang="tr-TR"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tr-TR" sz="1100">
                          <a:effectLst/>
                        </a:rPr>
                        <a:t>2.SAAT</a:t>
                      </a:r>
                      <a:endParaRPr lang="tr-TR" sz="1100">
                        <a:effectLst/>
                        <a:latin typeface="Calibri"/>
                        <a:ea typeface="Calibri"/>
                        <a:cs typeface="Times New Roman"/>
                      </a:endParaRPr>
                    </a:p>
                  </a:txBody>
                  <a:tcPr marL="44450" marR="44450" marT="0" marB="0" anchor="ctr"/>
                </a:tc>
              </a:tr>
              <a:tr h="196805">
                <a:tc>
                  <a:txBody>
                    <a:bodyPr/>
                    <a:lstStyle/>
                    <a:p>
                      <a:pPr algn="ctr">
                        <a:lnSpc>
                          <a:spcPct val="115000"/>
                        </a:lnSpc>
                        <a:spcAft>
                          <a:spcPts val="0"/>
                        </a:spcAft>
                      </a:pPr>
                      <a:r>
                        <a:rPr lang="tr-TR" sz="1100">
                          <a:effectLst/>
                        </a:rPr>
                        <a:t>16</a:t>
                      </a:r>
                      <a:endParaRPr lang="tr-TR"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tr-TR" sz="1100">
                          <a:effectLst/>
                        </a:rPr>
                        <a:t>NİSAN</a:t>
                      </a:r>
                      <a:endParaRPr lang="tr-TR"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tr-TR" sz="1100">
                          <a:effectLst/>
                        </a:rPr>
                        <a:t>SALI</a:t>
                      </a:r>
                      <a:endParaRPr lang="tr-TR"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tr-TR" sz="1100">
                          <a:effectLst/>
                        </a:rPr>
                        <a:t>3.SAAT</a:t>
                      </a:r>
                      <a:endParaRPr lang="tr-TR" sz="1100">
                        <a:effectLst/>
                        <a:latin typeface="Calibri"/>
                        <a:ea typeface="Calibri"/>
                        <a:cs typeface="Times New Roman"/>
                      </a:endParaRPr>
                    </a:p>
                  </a:txBody>
                  <a:tcPr marL="44450" marR="44450" marT="0" marB="0" anchor="ctr"/>
                </a:tc>
              </a:tr>
              <a:tr h="196805">
                <a:tc>
                  <a:txBody>
                    <a:bodyPr/>
                    <a:lstStyle/>
                    <a:p>
                      <a:pPr algn="ctr">
                        <a:lnSpc>
                          <a:spcPct val="115000"/>
                        </a:lnSpc>
                        <a:spcAft>
                          <a:spcPts val="0"/>
                        </a:spcAft>
                      </a:pPr>
                      <a:r>
                        <a:rPr lang="tr-TR" sz="1100">
                          <a:effectLst/>
                        </a:rPr>
                        <a:t>30</a:t>
                      </a:r>
                      <a:endParaRPr lang="tr-TR"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tr-TR" sz="1100">
                          <a:effectLst/>
                        </a:rPr>
                        <a:t>NİSAN</a:t>
                      </a:r>
                      <a:endParaRPr lang="tr-TR"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tr-TR" sz="1100">
                          <a:effectLst/>
                        </a:rPr>
                        <a:t>SALI</a:t>
                      </a:r>
                      <a:endParaRPr lang="tr-TR"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tr-TR" sz="1100">
                          <a:effectLst/>
                        </a:rPr>
                        <a:t>4.SAAT</a:t>
                      </a:r>
                      <a:endParaRPr lang="tr-TR" sz="1100">
                        <a:effectLst/>
                        <a:latin typeface="Calibri"/>
                        <a:ea typeface="Calibri"/>
                        <a:cs typeface="Times New Roman"/>
                      </a:endParaRPr>
                    </a:p>
                  </a:txBody>
                  <a:tcPr marL="44450" marR="44450" marT="0" marB="0" anchor="ctr"/>
                </a:tc>
              </a:tr>
              <a:tr h="196805">
                <a:tc>
                  <a:txBody>
                    <a:bodyPr/>
                    <a:lstStyle/>
                    <a:p>
                      <a:pPr algn="ctr">
                        <a:lnSpc>
                          <a:spcPct val="115000"/>
                        </a:lnSpc>
                        <a:spcAft>
                          <a:spcPts val="0"/>
                        </a:spcAft>
                      </a:pPr>
                      <a:r>
                        <a:rPr lang="tr-TR" sz="1100">
                          <a:effectLst/>
                        </a:rPr>
                        <a:t>7</a:t>
                      </a:r>
                      <a:endParaRPr lang="tr-TR"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tr-TR" sz="1100">
                          <a:effectLst/>
                        </a:rPr>
                        <a:t>MAYIS</a:t>
                      </a:r>
                      <a:endParaRPr lang="tr-TR"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tr-TR" sz="1100">
                          <a:effectLst/>
                        </a:rPr>
                        <a:t>SALI</a:t>
                      </a:r>
                      <a:endParaRPr lang="tr-TR"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tr-TR" sz="1100">
                          <a:effectLst/>
                        </a:rPr>
                        <a:t>5.SAAT</a:t>
                      </a:r>
                      <a:endParaRPr lang="tr-TR" sz="1100">
                        <a:effectLst/>
                        <a:latin typeface="Calibri"/>
                        <a:ea typeface="Calibri"/>
                        <a:cs typeface="Times New Roman"/>
                      </a:endParaRPr>
                    </a:p>
                  </a:txBody>
                  <a:tcPr marL="44450" marR="44450" marT="0" marB="0" anchor="ctr"/>
                </a:tc>
              </a:tr>
              <a:tr h="196805">
                <a:tc>
                  <a:txBody>
                    <a:bodyPr/>
                    <a:lstStyle/>
                    <a:p>
                      <a:pPr algn="ctr">
                        <a:lnSpc>
                          <a:spcPct val="115000"/>
                        </a:lnSpc>
                        <a:spcAft>
                          <a:spcPts val="0"/>
                        </a:spcAft>
                      </a:pPr>
                      <a:r>
                        <a:rPr lang="tr-TR" sz="1100">
                          <a:effectLst/>
                        </a:rPr>
                        <a:t>14</a:t>
                      </a:r>
                      <a:endParaRPr lang="tr-TR"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tr-TR" sz="1100">
                          <a:effectLst/>
                        </a:rPr>
                        <a:t>MAYIS</a:t>
                      </a:r>
                      <a:endParaRPr lang="tr-TR"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tr-TR" sz="1100">
                          <a:effectLst/>
                        </a:rPr>
                        <a:t>SALI</a:t>
                      </a:r>
                      <a:endParaRPr lang="tr-TR"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tr-TR" sz="1100">
                          <a:effectLst/>
                        </a:rPr>
                        <a:t>6.SAAT</a:t>
                      </a:r>
                      <a:endParaRPr lang="tr-TR" sz="1100">
                        <a:effectLst/>
                        <a:latin typeface="Calibri"/>
                        <a:ea typeface="Calibri"/>
                        <a:cs typeface="Times New Roman"/>
                      </a:endParaRPr>
                    </a:p>
                  </a:txBody>
                  <a:tcPr marL="44450" marR="44450" marT="0" marB="0" anchor="ctr"/>
                </a:tc>
              </a:tr>
              <a:tr h="196805">
                <a:tc>
                  <a:txBody>
                    <a:bodyPr/>
                    <a:lstStyle/>
                    <a:p>
                      <a:pPr algn="ctr">
                        <a:lnSpc>
                          <a:spcPct val="115000"/>
                        </a:lnSpc>
                        <a:spcAft>
                          <a:spcPts val="0"/>
                        </a:spcAft>
                      </a:pPr>
                      <a:r>
                        <a:rPr lang="tr-TR" sz="1100">
                          <a:effectLst/>
                        </a:rPr>
                        <a:t>22</a:t>
                      </a:r>
                      <a:endParaRPr lang="tr-TR"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tr-TR" sz="1100">
                          <a:effectLst/>
                        </a:rPr>
                        <a:t>MAYIS</a:t>
                      </a:r>
                      <a:endParaRPr lang="tr-TR"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tr-TR" sz="1100">
                          <a:effectLst/>
                        </a:rPr>
                        <a:t>ÇARŞAMBA</a:t>
                      </a:r>
                      <a:endParaRPr lang="tr-TR"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tr-TR" sz="1100">
                          <a:effectLst/>
                        </a:rPr>
                        <a:t>1.SAAT</a:t>
                      </a:r>
                      <a:endParaRPr lang="tr-TR" sz="1100">
                        <a:effectLst/>
                        <a:latin typeface="Calibri"/>
                        <a:ea typeface="Calibri"/>
                        <a:cs typeface="Times New Roman"/>
                      </a:endParaRPr>
                    </a:p>
                  </a:txBody>
                  <a:tcPr marL="44450" marR="44450" marT="0" marB="0" anchor="ctr"/>
                </a:tc>
              </a:tr>
              <a:tr h="196805">
                <a:tc>
                  <a:txBody>
                    <a:bodyPr/>
                    <a:lstStyle/>
                    <a:p>
                      <a:pPr algn="ctr">
                        <a:lnSpc>
                          <a:spcPct val="115000"/>
                        </a:lnSpc>
                        <a:spcAft>
                          <a:spcPts val="0"/>
                        </a:spcAft>
                      </a:pPr>
                      <a:r>
                        <a:rPr lang="tr-TR" sz="1100">
                          <a:effectLst/>
                        </a:rPr>
                        <a:t>29</a:t>
                      </a:r>
                      <a:endParaRPr lang="tr-TR"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tr-TR" sz="1100">
                          <a:effectLst/>
                        </a:rPr>
                        <a:t>MAYIS</a:t>
                      </a:r>
                      <a:endParaRPr lang="tr-TR"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tr-TR" sz="1100">
                          <a:effectLst/>
                        </a:rPr>
                        <a:t>ÇARŞAMBA</a:t>
                      </a:r>
                      <a:endParaRPr lang="tr-TR"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tr-TR" sz="1100">
                          <a:effectLst/>
                        </a:rPr>
                        <a:t>2.SAAT</a:t>
                      </a:r>
                      <a:endParaRPr lang="tr-TR" sz="1100">
                        <a:effectLst/>
                        <a:latin typeface="Calibri"/>
                        <a:ea typeface="Calibri"/>
                        <a:cs typeface="Times New Roman"/>
                      </a:endParaRPr>
                    </a:p>
                  </a:txBody>
                  <a:tcPr marL="44450" marR="44450" marT="0" marB="0" anchor="ctr"/>
                </a:tc>
              </a:tr>
              <a:tr h="196805">
                <a:tc>
                  <a:txBody>
                    <a:bodyPr/>
                    <a:lstStyle/>
                    <a:p>
                      <a:pPr algn="ctr">
                        <a:lnSpc>
                          <a:spcPct val="115000"/>
                        </a:lnSpc>
                        <a:spcAft>
                          <a:spcPts val="0"/>
                        </a:spcAft>
                      </a:pPr>
                      <a:r>
                        <a:rPr lang="tr-TR" sz="1100">
                          <a:effectLst/>
                        </a:rPr>
                        <a:t>55</a:t>
                      </a:r>
                      <a:endParaRPr lang="tr-TR"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tr-TR" sz="1100">
                          <a:effectLst/>
                        </a:rPr>
                        <a:t>HAZİRAN</a:t>
                      </a:r>
                      <a:endParaRPr lang="tr-TR"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tr-TR" sz="1100">
                          <a:effectLst/>
                        </a:rPr>
                        <a:t>ÇARŞAMBA</a:t>
                      </a:r>
                      <a:endParaRPr lang="tr-TR"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tr-TR" sz="1100">
                          <a:effectLst/>
                        </a:rPr>
                        <a:t>3.SAAT</a:t>
                      </a:r>
                      <a:endParaRPr lang="tr-TR" sz="1100">
                        <a:effectLst/>
                        <a:latin typeface="Calibri"/>
                        <a:ea typeface="Calibri"/>
                        <a:cs typeface="Times New Roman"/>
                      </a:endParaRPr>
                    </a:p>
                  </a:txBody>
                  <a:tcPr marL="44450" marR="44450" marT="0" marB="0" anchor="ctr"/>
                </a:tc>
              </a:tr>
              <a:tr h="204195">
                <a:tc>
                  <a:txBody>
                    <a:bodyPr/>
                    <a:lstStyle/>
                    <a:p>
                      <a:pPr algn="ctr">
                        <a:lnSpc>
                          <a:spcPct val="115000"/>
                        </a:lnSpc>
                        <a:spcAft>
                          <a:spcPts val="0"/>
                        </a:spcAft>
                      </a:pPr>
                      <a:r>
                        <a:rPr lang="tr-TR" sz="1100">
                          <a:effectLst/>
                        </a:rPr>
                        <a:t>12</a:t>
                      </a:r>
                      <a:endParaRPr lang="tr-TR"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tr-TR" sz="1100">
                          <a:effectLst/>
                        </a:rPr>
                        <a:t>HAZİRAN</a:t>
                      </a:r>
                      <a:endParaRPr lang="tr-TR"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tr-TR" sz="1100">
                          <a:effectLst/>
                        </a:rPr>
                        <a:t>ÇARŞAMBA</a:t>
                      </a:r>
                      <a:endParaRPr lang="tr-TR"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tr-TR" sz="1100" dirty="0">
                          <a:effectLst/>
                        </a:rPr>
                        <a:t>4.SAAT</a:t>
                      </a:r>
                      <a:endParaRPr lang="tr-TR" sz="1100" dirty="0">
                        <a:effectLst/>
                        <a:latin typeface="Calibri"/>
                        <a:ea typeface="Calibri"/>
                        <a:cs typeface="Times New Roman"/>
                      </a:endParaRPr>
                    </a:p>
                  </a:txBody>
                  <a:tcPr marL="44450" marR="44450" marT="0" marB="0" anchor="ctr"/>
                </a:tc>
              </a:tr>
            </a:tbl>
          </a:graphicData>
        </a:graphic>
      </p:graphicFrame>
      <p:sp>
        <p:nvSpPr>
          <p:cNvPr id="6" name="5 Slayt Numarası Yer Tutucusu"/>
          <p:cNvSpPr>
            <a:spLocks noGrp="1"/>
          </p:cNvSpPr>
          <p:nvPr>
            <p:ph type="sldNum" sz="quarter" idx="12"/>
          </p:nvPr>
        </p:nvSpPr>
        <p:spPr/>
        <p:txBody>
          <a:bodyPr/>
          <a:lstStyle/>
          <a:p>
            <a:fld id="{7370D358-5A90-4626-AB58-5274E0ED5986}" type="slidenum">
              <a:rPr lang="tr-TR" smtClean="0"/>
              <a:pPr/>
              <a:t>68</a:t>
            </a:fld>
            <a:endParaRPr lang="tr-TR"/>
          </a:p>
        </p:txBody>
      </p:sp>
    </p:spTree>
    <p:extLst>
      <p:ext uri="{BB962C8B-B14F-4D97-AF65-F5344CB8AC3E}">
        <p14:creationId xmlns:p14="http://schemas.microsoft.com/office/powerpoint/2010/main" val="1451136317"/>
      </p:ext>
    </p:extLst>
  </p:cSld>
  <p:clrMapOvr>
    <a:masterClrMapping/>
  </p:clrMapOvr>
  <p:transition spd="slow" advTm="5000">
    <p:wedge/>
    <p:sndAc>
      <p:stSnd>
        <p:snd r:embed="rId2" name="laser.wav"/>
      </p:stSnd>
    </p:sndAc>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99930" y="188640"/>
            <a:ext cx="7920880" cy="738664"/>
          </a:xfrm>
          <a:prstGeom prst="rect">
            <a:avLst/>
          </a:prstGeom>
        </p:spPr>
        <p:txBody>
          <a:bodyPr wrap="square">
            <a:spAutoFit/>
          </a:bodyPr>
          <a:lstStyle/>
          <a:p>
            <a:r>
              <a:rPr lang="tr-TR" sz="1400" b="1" dirty="0"/>
              <a:t>ÖĞRENCİ ULAŞIM HİZMETLERİ</a:t>
            </a:r>
            <a:endParaRPr lang="tr-TR" sz="1400" dirty="0"/>
          </a:p>
          <a:p>
            <a:r>
              <a:rPr lang="tr-TR" sz="1400" dirty="0" smtClean="0"/>
              <a:t>Okulumuza </a:t>
            </a:r>
            <a:r>
              <a:rPr lang="tr-TR" sz="1400" dirty="0" err="1" smtClean="0"/>
              <a:t>cevre</a:t>
            </a:r>
            <a:r>
              <a:rPr lang="tr-TR" sz="1400" dirty="0" smtClean="0"/>
              <a:t> il ve ilçelerden gelen öğrencilere gerek resmi gerekse özel servis araçları yoluyla taşıma yapılmakta ve yaklaşık 80 kişi ye taşıma yemek servisi yapılmaktadır.</a:t>
            </a:r>
            <a:endParaRPr lang="tr-TR" sz="1400" dirty="0"/>
          </a:p>
        </p:txBody>
      </p:sp>
      <p:sp>
        <p:nvSpPr>
          <p:cNvPr id="6" name="5 Slayt Numarası Yer Tutucusu"/>
          <p:cNvSpPr>
            <a:spLocks noGrp="1"/>
          </p:cNvSpPr>
          <p:nvPr>
            <p:ph type="sldNum" sz="quarter" idx="12"/>
          </p:nvPr>
        </p:nvSpPr>
        <p:spPr/>
        <p:txBody>
          <a:bodyPr/>
          <a:lstStyle/>
          <a:p>
            <a:fld id="{7370D358-5A90-4626-AB58-5274E0ED5986}" type="slidenum">
              <a:rPr lang="tr-TR" smtClean="0"/>
              <a:pPr/>
              <a:t>69</a:t>
            </a:fld>
            <a:endParaRPr lang="tr-TR"/>
          </a:p>
        </p:txBody>
      </p:sp>
    </p:spTree>
    <p:extLst>
      <p:ext uri="{BB962C8B-B14F-4D97-AF65-F5344CB8AC3E}">
        <p14:creationId xmlns:p14="http://schemas.microsoft.com/office/powerpoint/2010/main" val="2589046936"/>
      </p:ext>
    </p:extLst>
  </p:cSld>
  <p:clrMapOvr>
    <a:masterClrMapping/>
  </p:clrMapOvr>
  <p:transition spd="slow" advTm="5000">
    <p:wedge/>
    <p:sndAc>
      <p:stSnd>
        <p:snd r:embed="rId2" name="laser.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67544" y="1196752"/>
            <a:ext cx="8064896" cy="4247317"/>
          </a:xfrm>
          <a:prstGeom prst="rect">
            <a:avLst/>
          </a:prstGeom>
        </p:spPr>
        <p:txBody>
          <a:bodyPr wrap="square">
            <a:spAutoFit/>
          </a:bodyPr>
          <a:lstStyle/>
          <a:p>
            <a:r>
              <a:rPr lang="tr-TR" sz="1400" b="1" i="1" dirty="0"/>
              <a:t>TEMEL DEĞERLERİMİZ</a:t>
            </a:r>
            <a:endParaRPr lang="tr-TR" sz="1400" dirty="0"/>
          </a:p>
          <a:p>
            <a:endParaRPr lang="tr-TR" sz="1400" dirty="0" smtClean="0"/>
          </a:p>
          <a:p>
            <a:r>
              <a:rPr lang="tr-TR" sz="1400" dirty="0" smtClean="0"/>
              <a:t>1</a:t>
            </a:r>
            <a:r>
              <a:rPr lang="tr-TR" sz="1400" b="1" dirty="0" smtClean="0"/>
              <a:t> </a:t>
            </a:r>
            <a:r>
              <a:rPr lang="tr-TR" sz="1400" b="1" dirty="0"/>
              <a:t>_  </a:t>
            </a:r>
            <a:r>
              <a:rPr lang="tr-TR" sz="1400" b="1" dirty="0" smtClean="0"/>
              <a:t>Manevi ve </a:t>
            </a:r>
            <a:r>
              <a:rPr lang="tr-TR" sz="1400" dirty="0" smtClean="0"/>
              <a:t>Kültürel değerlerimize sahip çıkan, evrensel değerleri özümseyen , </a:t>
            </a:r>
            <a:endParaRPr lang="tr-TR" sz="1400" dirty="0"/>
          </a:p>
          <a:p>
            <a:r>
              <a:rPr lang="tr-TR" sz="1400" dirty="0"/>
              <a:t>2</a:t>
            </a:r>
            <a:r>
              <a:rPr lang="tr-TR" sz="1400" b="1" dirty="0"/>
              <a:t> _  </a:t>
            </a:r>
            <a:r>
              <a:rPr lang="tr-TR" sz="1400" dirty="0"/>
              <a:t>Milli kimliğine sahip çıkan , </a:t>
            </a:r>
          </a:p>
          <a:p>
            <a:r>
              <a:rPr lang="tr-TR" sz="1400" dirty="0"/>
              <a:t>3</a:t>
            </a:r>
            <a:r>
              <a:rPr lang="tr-TR" sz="1400" b="1" dirty="0"/>
              <a:t> _  </a:t>
            </a:r>
            <a:r>
              <a:rPr lang="tr-TR" sz="1400" dirty="0"/>
              <a:t>İnançlara saygılı olan, </a:t>
            </a:r>
          </a:p>
          <a:p>
            <a:r>
              <a:rPr lang="tr-TR" sz="1400" dirty="0"/>
              <a:t>4 _  Yaratıcı ve farklı düşünebilen ,  farklılıklara karşı hoşgörülü, sorumluluk sahibi olan ,</a:t>
            </a:r>
          </a:p>
          <a:p>
            <a:r>
              <a:rPr lang="tr-TR" sz="1400" dirty="0"/>
              <a:t>5_  </a:t>
            </a:r>
            <a:r>
              <a:rPr lang="tr-TR" sz="1400" dirty="0" smtClean="0"/>
              <a:t> Aile </a:t>
            </a:r>
            <a:r>
              <a:rPr lang="tr-TR" sz="1400" dirty="0"/>
              <a:t>kurumuna saygılı, laik ve demokratik toplum düzenini benimseyen, </a:t>
            </a:r>
          </a:p>
          <a:p>
            <a:r>
              <a:rPr lang="tr-TR" sz="1400" dirty="0" smtClean="0"/>
              <a:t>6</a:t>
            </a:r>
            <a:r>
              <a:rPr lang="tr-TR" sz="1400" b="1" dirty="0" smtClean="0"/>
              <a:t>_  </a:t>
            </a:r>
            <a:r>
              <a:rPr lang="tr-TR" sz="1400" dirty="0" smtClean="0"/>
              <a:t>Atatürk </a:t>
            </a:r>
            <a:r>
              <a:rPr lang="tr-TR" sz="1400" dirty="0"/>
              <a:t>ilkelerine bağlı , kendine güvenen ,çevresine saygılı bireyler yetiştirmek.</a:t>
            </a:r>
          </a:p>
          <a:p>
            <a:r>
              <a:rPr lang="tr-TR" sz="1400" dirty="0"/>
              <a:t> </a:t>
            </a:r>
          </a:p>
          <a:p>
            <a:r>
              <a:rPr lang="tr-TR" sz="1400" b="1" dirty="0"/>
              <a:t>KURUMDA VAROLDUĞU ALGILANAN DEĞER VE İNANIŞLAR</a:t>
            </a:r>
            <a:endParaRPr lang="tr-TR" sz="1400" dirty="0"/>
          </a:p>
          <a:p>
            <a:r>
              <a:rPr lang="tr-TR" sz="1400" dirty="0"/>
              <a:t> </a:t>
            </a:r>
          </a:p>
          <a:p>
            <a:r>
              <a:rPr lang="tr-TR" sz="1400" dirty="0" smtClean="0"/>
              <a:t>1-  Çalışma </a:t>
            </a:r>
            <a:r>
              <a:rPr lang="tr-TR" sz="1400" dirty="0"/>
              <a:t>zamanının verimli ve etkin kullanıldığı</a:t>
            </a:r>
          </a:p>
          <a:p>
            <a:r>
              <a:rPr lang="tr-TR" sz="1400" dirty="0"/>
              <a:t>2-  Bölümler ve zümreler arasında yeterince işbirliği olduğu</a:t>
            </a:r>
          </a:p>
          <a:p>
            <a:r>
              <a:rPr lang="tr-TR" sz="1400" dirty="0"/>
              <a:t>3-  Toplumsal, sosyal ve kültürel faaliyetlere imkanlar ölçüsünde önem verildiği</a:t>
            </a:r>
          </a:p>
          <a:p>
            <a:r>
              <a:rPr lang="tr-TR" sz="1400" dirty="0"/>
              <a:t>4-  İdarecilerin çalışanların sorunlarıyla ilgilendiği</a:t>
            </a:r>
          </a:p>
          <a:p>
            <a:r>
              <a:rPr lang="tr-TR" sz="1400" dirty="0" smtClean="0"/>
              <a:t>5-  </a:t>
            </a:r>
            <a:r>
              <a:rPr lang="tr-TR" sz="1400" dirty="0"/>
              <a:t>Çevreye karşı duyarlı olunduğu</a:t>
            </a:r>
          </a:p>
          <a:p>
            <a:r>
              <a:rPr lang="tr-TR" sz="1400" dirty="0"/>
              <a:t>6-  Hizmet alan kişilere saygılı ve ikna edici davranışta bulunulduğu</a:t>
            </a:r>
          </a:p>
          <a:p>
            <a:r>
              <a:rPr lang="tr-TR" sz="1400" dirty="0"/>
              <a:t>7-  Kılık kıyafet ve disiplin konusunda titiz davranıldığı</a:t>
            </a:r>
          </a:p>
          <a:p>
            <a:r>
              <a:rPr lang="tr-TR" sz="1400" dirty="0"/>
              <a:t>8-  Okulumuzdaki iletişim kanallarının herkese açık olduğu şeklinde değer ve inanışlar</a:t>
            </a:r>
          </a:p>
        </p:txBody>
      </p:sp>
      <p:sp>
        <p:nvSpPr>
          <p:cNvPr id="3" name="2 Slayt Numarası Yer Tutucusu"/>
          <p:cNvSpPr>
            <a:spLocks noGrp="1"/>
          </p:cNvSpPr>
          <p:nvPr>
            <p:ph type="sldNum" sz="quarter" idx="12"/>
          </p:nvPr>
        </p:nvSpPr>
        <p:spPr/>
        <p:txBody>
          <a:bodyPr/>
          <a:lstStyle/>
          <a:p>
            <a:fld id="{7370D358-5A90-4626-AB58-5274E0ED5986}" type="slidenum">
              <a:rPr lang="tr-TR" smtClean="0"/>
              <a:pPr/>
              <a:t>7</a:t>
            </a:fld>
            <a:endParaRPr lang="tr-TR"/>
          </a:p>
        </p:txBody>
      </p:sp>
    </p:spTree>
    <p:extLst>
      <p:ext uri="{BB962C8B-B14F-4D97-AF65-F5344CB8AC3E}">
        <p14:creationId xmlns:p14="http://schemas.microsoft.com/office/powerpoint/2010/main" val="3829080943"/>
      </p:ext>
    </p:extLst>
  </p:cSld>
  <p:clrMapOvr>
    <a:masterClrMapping/>
  </p:clrMapOvr>
  <p:transition spd="slow" advTm="5000">
    <p:wedge/>
    <p:sndAc>
      <p:stSnd>
        <p:snd r:embed="rId2" name="laser.wav"/>
      </p:stSnd>
    </p:sndAc>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95536" y="980147"/>
            <a:ext cx="828092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162050" algn="l"/>
              </a:tabLst>
            </a:pPr>
            <a:r>
              <a:rPr kumimoji="0" lang="tr-TR" sz="1400" b="1" i="0" u="none" strike="noStrike" cap="none" normalizeH="0" baseline="0" dirty="0" smtClean="0">
                <a:ln>
                  <a:noFill/>
                </a:ln>
                <a:solidFill>
                  <a:schemeClr val="tx1"/>
                </a:solidFill>
                <a:effectLst/>
                <a:ea typeface="Calibri" pitchFamily="34" charset="0"/>
                <a:cs typeface="Times New Roman" pitchFamily="18" charset="0"/>
              </a:rPr>
              <a:t>SERVİS GÜZERGAHLARI</a:t>
            </a:r>
            <a:endParaRPr kumimoji="0" lang="tr-TR" sz="1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62050" algn="l"/>
              </a:tabLst>
            </a:pPr>
            <a:r>
              <a:rPr kumimoji="0" lang="tr-TR" sz="1400" b="0" i="0" u="none" strike="noStrike" cap="none" normalizeH="0" baseline="0" dirty="0" smtClean="0">
                <a:ln>
                  <a:noFill/>
                </a:ln>
                <a:solidFill>
                  <a:schemeClr val="tx1"/>
                </a:solidFill>
                <a:effectLst/>
                <a:ea typeface="Calibri" pitchFamily="34" charset="0"/>
                <a:cs typeface="Times New Roman" pitchFamily="18" charset="0"/>
              </a:rPr>
              <a:t>Rutin ev-okul arası servis güzergahı haricinde dershane veya herhangi bir sebepten dolayı araçtan inmek isteyenin beyanı dikkate alınmaz. Sadece öğrenci velilerinin imzalı dilekçe ile öğrencisinin istediği yerde indirilmesini isteyenlerin yazılı beyanları dikkate alınmaktadır. </a:t>
            </a:r>
            <a:r>
              <a:rPr kumimoji="0" lang="tr-TR" sz="1400" b="0" i="0" u="none" strike="noStrike" cap="none" normalizeH="0" baseline="0" dirty="0" err="1" smtClean="0">
                <a:ln>
                  <a:noFill/>
                </a:ln>
                <a:solidFill>
                  <a:schemeClr val="tx1"/>
                </a:solidFill>
                <a:effectLst/>
                <a:ea typeface="Calibri" pitchFamily="34" charset="0"/>
                <a:cs typeface="Times New Roman" pitchFamily="18" charset="0"/>
              </a:rPr>
              <a:t>Urganlı,akçapınar,Derbent,Çıkrıkcı,Musacalı,Irlamaz</a:t>
            </a:r>
            <a:r>
              <a:rPr kumimoji="0" lang="tr-TR" sz="1400" b="0" i="0" u="none" strike="noStrike" cap="none" normalizeH="0" baseline="0" dirty="0" smtClean="0">
                <a:ln>
                  <a:noFill/>
                </a:ln>
                <a:solidFill>
                  <a:schemeClr val="tx1"/>
                </a:solidFill>
                <a:effectLst/>
                <a:ea typeface="Calibri" pitchFamily="34" charset="0"/>
                <a:cs typeface="Times New Roman" pitchFamily="18" charset="0"/>
              </a:rPr>
              <a:t> yönleri remi servis </a:t>
            </a:r>
            <a:r>
              <a:rPr kumimoji="0" lang="tr-TR" sz="1400" b="0" i="0" u="none" strike="noStrike" cap="none" normalizeH="0" baseline="0" dirty="0" err="1" smtClean="0">
                <a:ln>
                  <a:noFill/>
                </a:ln>
                <a:solidFill>
                  <a:schemeClr val="tx1"/>
                </a:solidFill>
                <a:effectLst/>
                <a:ea typeface="Calibri" pitchFamily="34" charset="0"/>
                <a:cs typeface="Times New Roman" pitchFamily="18" charset="0"/>
              </a:rPr>
              <a:t>Ahmetli,Manisa,İzmir</a:t>
            </a:r>
            <a:r>
              <a:rPr kumimoji="0" lang="tr-TR" sz="1400" b="0" i="0" u="none" strike="noStrike" cap="none" normalizeH="0" dirty="0" smtClean="0">
                <a:ln>
                  <a:noFill/>
                </a:ln>
                <a:solidFill>
                  <a:schemeClr val="tx1"/>
                </a:solidFill>
                <a:effectLst/>
                <a:ea typeface="Calibri" pitchFamily="34" charset="0"/>
                <a:cs typeface="Times New Roman" pitchFamily="18" charset="0"/>
              </a:rPr>
              <a:t> –</a:t>
            </a:r>
            <a:r>
              <a:rPr lang="tr-TR" sz="1400" dirty="0" err="1" smtClean="0">
                <a:ea typeface="Calibri" pitchFamily="34" charset="0"/>
                <a:cs typeface="Times New Roman" pitchFamily="18" charset="0"/>
              </a:rPr>
              <a:t>Ke</a:t>
            </a:r>
            <a:r>
              <a:rPr kumimoji="0" lang="tr-TR" sz="1400" b="0" i="0" u="none" strike="noStrike" cap="none" normalizeH="0" dirty="0" err="1" smtClean="0">
                <a:ln>
                  <a:noFill/>
                </a:ln>
                <a:solidFill>
                  <a:schemeClr val="tx1"/>
                </a:solidFill>
                <a:effectLst/>
                <a:ea typeface="Calibri" pitchFamily="34" charset="0"/>
                <a:cs typeface="Times New Roman" pitchFamily="18" charset="0"/>
              </a:rPr>
              <a:t>malpaşa,Sinancılar,Bağyurdu</a:t>
            </a:r>
            <a:r>
              <a:rPr kumimoji="0" lang="tr-TR" sz="1400" b="0" i="0" u="none" strike="noStrike" cap="none" normalizeH="0" dirty="0" smtClean="0">
                <a:ln>
                  <a:noFill/>
                </a:ln>
                <a:solidFill>
                  <a:schemeClr val="tx1"/>
                </a:solidFill>
                <a:effectLst/>
                <a:ea typeface="Calibri" pitchFamily="34" charset="0"/>
                <a:cs typeface="Times New Roman" pitchFamily="18" charset="0"/>
              </a:rPr>
              <a:t> özel </a:t>
            </a:r>
            <a:r>
              <a:rPr kumimoji="0" lang="tr-TR" sz="1400" b="0" i="0" u="none" strike="noStrike" cap="none" normalizeH="0" dirty="0" err="1" smtClean="0">
                <a:ln>
                  <a:noFill/>
                </a:ln>
                <a:solidFill>
                  <a:schemeClr val="tx1"/>
                </a:solidFill>
                <a:effectLst/>
                <a:ea typeface="Calibri" pitchFamily="34" charset="0"/>
                <a:cs typeface="Times New Roman" pitchFamily="18" charset="0"/>
              </a:rPr>
              <a:t>serviS</a:t>
            </a:r>
            <a:endParaRPr kumimoji="0" lang="tr-TR" sz="1400" b="0" i="0" u="none" strike="noStrike" cap="none" normalizeH="0" baseline="0" dirty="0" smtClean="0">
              <a:ln>
                <a:noFill/>
              </a:ln>
              <a:solidFill>
                <a:schemeClr val="tx1"/>
              </a:solidFill>
              <a:effectLst/>
              <a:cs typeface="Arial" pitchFamily="34" charset="0"/>
            </a:endParaRPr>
          </a:p>
        </p:txBody>
      </p:sp>
      <p:sp>
        <p:nvSpPr>
          <p:cNvPr id="6" name="5 Slayt Numarası Yer Tutucusu"/>
          <p:cNvSpPr>
            <a:spLocks noGrp="1"/>
          </p:cNvSpPr>
          <p:nvPr>
            <p:ph type="sldNum" sz="quarter" idx="12"/>
          </p:nvPr>
        </p:nvSpPr>
        <p:spPr/>
        <p:txBody>
          <a:bodyPr/>
          <a:lstStyle/>
          <a:p>
            <a:fld id="{7370D358-5A90-4626-AB58-5274E0ED5986}" type="slidenum">
              <a:rPr lang="tr-TR" smtClean="0"/>
              <a:pPr/>
              <a:t>70</a:t>
            </a:fld>
            <a:endParaRPr lang="tr-TR"/>
          </a:p>
        </p:txBody>
      </p:sp>
    </p:spTree>
    <p:extLst>
      <p:ext uri="{BB962C8B-B14F-4D97-AF65-F5344CB8AC3E}">
        <p14:creationId xmlns:p14="http://schemas.microsoft.com/office/powerpoint/2010/main" val="3884523602"/>
      </p:ext>
    </p:extLst>
  </p:cSld>
  <p:clrMapOvr>
    <a:masterClrMapping/>
  </p:clrMapOvr>
  <p:transition spd="slow" advTm="5000">
    <p:wedge/>
    <p:sndAc>
      <p:stSnd>
        <p:snd r:embed="rId2" name="laser.wav"/>
      </p:stSnd>
    </p:sndAc>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95536" y="446516"/>
            <a:ext cx="8280920" cy="738664"/>
          </a:xfrm>
          <a:prstGeom prst="rect">
            <a:avLst/>
          </a:prstGeom>
        </p:spPr>
        <p:txBody>
          <a:bodyPr wrap="square">
            <a:spAutoFit/>
          </a:bodyPr>
          <a:lstStyle/>
          <a:p>
            <a:r>
              <a:rPr lang="tr-TR" sz="1400" b="1" dirty="0"/>
              <a:t>YEMEK HİZMETLERİ</a:t>
            </a:r>
            <a:endParaRPr lang="tr-TR" sz="1400" dirty="0"/>
          </a:p>
          <a:p>
            <a:r>
              <a:rPr lang="tr-TR" sz="1400" dirty="0"/>
              <a:t>	Öğrencilerimiz yemek ihtiyaçlarını kantinden gidermektedirler</a:t>
            </a:r>
            <a:r>
              <a:rPr lang="tr-TR" sz="1400" dirty="0" smtClean="0"/>
              <a:t>.. </a:t>
            </a:r>
            <a:r>
              <a:rPr lang="tr-TR" sz="1400" dirty="0"/>
              <a:t>Kantin ayda bir Okul idaresi öğretmen ve okul aile birliği üyesinden oluşan komisyon tarafından denetlenmektedir</a:t>
            </a:r>
            <a:r>
              <a:rPr lang="tr-TR" sz="1400" dirty="0" smtClean="0"/>
              <a:t>.</a:t>
            </a:r>
            <a:endParaRPr lang="tr-TR" sz="1400" dirty="0"/>
          </a:p>
        </p:txBody>
      </p:sp>
      <p:sp>
        <p:nvSpPr>
          <p:cNvPr id="7" name="Rectangle 3"/>
          <p:cNvSpPr>
            <a:spLocks noChangeArrowheads="1"/>
          </p:cNvSpPr>
          <p:nvPr/>
        </p:nvSpPr>
        <p:spPr bwMode="auto">
          <a:xfrm>
            <a:off x="524321" y="5444063"/>
            <a:ext cx="135806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1162050" algn="l"/>
              </a:tabLst>
            </a:pPr>
            <a:r>
              <a:rPr kumimoji="0" lang="tr-TR" sz="1400" b="0" i="0" u="none" strike="noStrike" cap="none" normalizeH="0" baseline="0" dirty="0" smtClean="0">
                <a:ln>
                  <a:noFill/>
                </a:ln>
                <a:solidFill>
                  <a:schemeClr val="tx1"/>
                </a:solidFill>
                <a:effectLst/>
                <a:ea typeface="Calibri" pitchFamily="34" charset="0"/>
                <a:cs typeface="Times New Roman" pitchFamily="18" charset="0"/>
              </a:rPr>
              <a:t>	</a:t>
            </a:r>
            <a:endParaRPr kumimoji="0" lang="tr-TR" sz="1400" b="0" i="0" u="none" strike="noStrike" cap="none" normalizeH="0" baseline="0" dirty="0" smtClean="0">
              <a:ln>
                <a:noFill/>
              </a:ln>
              <a:solidFill>
                <a:schemeClr val="tx1"/>
              </a:solidFill>
              <a:effectLst/>
              <a:cs typeface="Arial" pitchFamily="34" charset="0"/>
            </a:endParaRPr>
          </a:p>
        </p:txBody>
      </p:sp>
      <p:sp>
        <p:nvSpPr>
          <p:cNvPr id="6" name="5 Slayt Numarası Yer Tutucusu"/>
          <p:cNvSpPr>
            <a:spLocks noGrp="1"/>
          </p:cNvSpPr>
          <p:nvPr>
            <p:ph type="sldNum" sz="quarter" idx="12"/>
          </p:nvPr>
        </p:nvSpPr>
        <p:spPr/>
        <p:txBody>
          <a:bodyPr/>
          <a:lstStyle/>
          <a:p>
            <a:fld id="{7370D358-5A90-4626-AB58-5274E0ED5986}" type="slidenum">
              <a:rPr lang="tr-TR" smtClean="0"/>
              <a:pPr/>
              <a:t>71</a:t>
            </a:fld>
            <a:endParaRPr lang="tr-TR"/>
          </a:p>
        </p:txBody>
      </p:sp>
    </p:spTree>
    <p:extLst>
      <p:ext uri="{BB962C8B-B14F-4D97-AF65-F5344CB8AC3E}">
        <p14:creationId xmlns:p14="http://schemas.microsoft.com/office/powerpoint/2010/main" val="1581531621"/>
      </p:ext>
    </p:extLst>
  </p:cSld>
  <p:clrMapOvr>
    <a:masterClrMapping/>
  </p:clrMapOvr>
  <p:transition spd="slow" advTm="5000">
    <p:wedge/>
    <p:sndAc>
      <p:stSnd>
        <p:snd r:embed="rId2" name="laser.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1"/>
          <p:cNvPicPr>
            <a:picLocks noChangeAspect="1" noChangeArrowheads="1"/>
          </p:cNvPicPr>
          <p:nvPr/>
        </p:nvPicPr>
        <p:blipFill>
          <a:blip r:embed="rId3" cstate="print"/>
          <a:srcRect/>
          <a:stretch>
            <a:fillRect/>
          </a:stretch>
        </p:blipFill>
        <p:spPr bwMode="auto">
          <a:xfrm>
            <a:off x="767008" y="1110969"/>
            <a:ext cx="7143800" cy="5256584"/>
          </a:xfrm>
          <a:prstGeom prst="rect">
            <a:avLst/>
          </a:prstGeom>
          <a:noFill/>
          <a:ln w="9525">
            <a:noFill/>
            <a:miter lim="800000"/>
            <a:headEnd/>
            <a:tailEnd/>
          </a:ln>
          <a:effectLst/>
        </p:spPr>
      </p:pic>
      <p:sp>
        <p:nvSpPr>
          <p:cNvPr id="3" name="2 Slayt Numarası Yer Tutucusu"/>
          <p:cNvSpPr>
            <a:spLocks noGrp="1"/>
          </p:cNvSpPr>
          <p:nvPr>
            <p:ph type="sldNum" sz="quarter" idx="12"/>
          </p:nvPr>
        </p:nvSpPr>
        <p:spPr/>
        <p:txBody>
          <a:bodyPr/>
          <a:lstStyle/>
          <a:p>
            <a:fld id="{7370D358-5A90-4626-AB58-5274E0ED5986}" type="slidenum">
              <a:rPr lang="tr-TR" smtClean="0"/>
              <a:pPr/>
              <a:t>8</a:t>
            </a:fld>
            <a:endParaRPr lang="tr-TR"/>
          </a:p>
        </p:txBody>
      </p:sp>
      <p:sp>
        <p:nvSpPr>
          <p:cNvPr id="2" name="Rectangle 3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Tx/>
              <a:buFontTx/>
              <a:buAutoNum type="arabicPeriod"/>
              <a:tabLst/>
            </a:pPr>
            <a:r>
              <a:rPr kumimoji="0" lang="tr-TR" altLang="tr-TR"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Okul Teşkilat Şeması </a:t>
            </a:r>
            <a:endParaRPr kumimoji="0" lang="tr-TR" altLang="tr-TR"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4" name="Group 1"/>
          <p:cNvGrpSpPr>
            <a:grpSpLocks noChangeAspect="1"/>
          </p:cNvGrpSpPr>
          <p:nvPr/>
        </p:nvGrpSpPr>
        <p:grpSpPr bwMode="auto">
          <a:xfrm>
            <a:off x="-53973" y="-1107504"/>
            <a:ext cx="9252520" cy="9764209"/>
            <a:chOff x="2266" y="1978"/>
            <a:chExt cx="7200" cy="9857"/>
          </a:xfrm>
        </p:grpSpPr>
        <p:sp>
          <p:nvSpPr>
            <p:cNvPr id="5" name="AutoShape 34"/>
            <p:cNvSpPr>
              <a:spLocks noChangeAspect="1" noChangeArrowheads="1" noTextEdit="1"/>
            </p:cNvSpPr>
            <p:nvPr/>
          </p:nvSpPr>
          <p:spPr bwMode="auto">
            <a:xfrm>
              <a:off x="2266" y="2385"/>
              <a:ext cx="7200" cy="9450"/>
            </a:xfrm>
            <a:prstGeom prst="rect">
              <a:avLst/>
            </a:prstGeom>
            <a:solidFill>
              <a:srgbClr val="FFFFFF"/>
            </a:solidFill>
            <a:ln w="12700">
              <a:solidFill>
                <a:srgbClr val="000000"/>
              </a:solidFill>
              <a:prstDash val="dash"/>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tr-TR"/>
            </a:p>
          </p:txBody>
        </p:sp>
        <p:sp>
          <p:nvSpPr>
            <p:cNvPr id="6" name="Rectangle 33"/>
            <p:cNvSpPr>
              <a:spLocks noChangeArrowheads="1"/>
            </p:cNvSpPr>
            <p:nvPr/>
          </p:nvSpPr>
          <p:spPr bwMode="auto">
            <a:xfrm>
              <a:off x="2444" y="1978"/>
              <a:ext cx="1629" cy="159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STRATEJİK PLANLAMA EKİBİ</a:t>
              </a:r>
              <a:endParaRPr kumimoji="0" lang="tr-TR" altLang="tr-T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Şadan</a:t>
              </a:r>
              <a:r>
                <a:rPr kumimoji="0" lang="tr-TR" altLang="tr-TR" sz="1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ARDA    Mustafa EBECEK    Mehmet ADAR</a:t>
              </a:r>
              <a:endParaRPr kumimoji="0" lang="tr-TR" alt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32"/>
            <p:cNvSpPr>
              <a:spLocks noChangeArrowheads="1"/>
            </p:cNvSpPr>
            <p:nvPr/>
          </p:nvSpPr>
          <p:spPr bwMode="auto">
            <a:xfrm>
              <a:off x="4889" y="1978"/>
              <a:ext cx="1223" cy="54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MÜDÜR</a:t>
              </a:r>
              <a:endParaRPr kumimoji="0" lang="tr-TR" altLang="tr-TR" sz="9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Duran CAN</a:t>
              </a:r>
              <a:endParaRPr kumimoji="0" lang="tr-TR" altLang="tr-TR"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31"/>
            <p:cNvSpPr>
              <a:spLocks noChangeArrowheads="1"/>
            </p:cNvSpPr>
            <p:nvPr/>
          </p:nvSpPr>
          <p:spPr bwMode="auto">
            <a:xfrm>
              <a:off x="6927" y="2248"/>
              <a:ext cx="1902" cy="148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Okul-Aile Birliği</a:t>
              </a:r>
              <a:endParaRPr kumimoji="0" lang="tr-TR" altLang="tr-TR" sz="9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Meral CANDESTECİ</a:t>
              </a:r>
              <a:endParaRPr kumimoji="0" lang="tr-TR" altLang="tr-TR" sz="9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Mesude EBECEK(Öğrt.)</a:t>
              </a:r>
              <a:endParaRPr kumimoji="0" lang="tr-TR" altLang="tr-TR"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30"/>
            <p:cNvSpPr>
              <a:spLocks noChangeArrowheads="1"/>
            </p:cNvSpPr>
            <p:nvPr/>
          </p:nvSpPr>
          <p:spPr bwMode="auto">
            <a:xfrm>
              <a:off x="2444" y="3897"/>
              <a:ext cx="1766" cy="221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Komisyonlar</a:t>
              </a:r>
              <a:endParaRPr kumimoji="0" lang="tr-TR" altLang="tr-TR"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Muayene ve Teslim Alma Komisyonu</a:t>
              </a:r>
              <a:endParaRPr kumimoji="0" lang="tr-TR" altLang="tr-TR"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Mustafa EBECEK</a:t>
              </a:r>
              <a:endParaRPr kumimoji="0" lang="tr-TR" altLang="tr-TR"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Mustafa KARAKIŞ</a:t>
              </a:r>
              <a:endParaRPr kumimoji="0" lang="tr-TR" altLang="tr-TR"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Satın Alma Komisyonu</a:t>
              </a:r>
              <a:endParaRPr kumimoji="0" lang="tr-TR" altLang="tr-TR"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Yakup KOCAOĞLU</a:t>
              </a:r>
              <a:endParaRPr kumimoji="0" lang="tr-TR" altLang="tr-TR"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9"/>
            <p:cNvSpPr>
              <a:spLocks noChangeArrowheads="1"/>
            </p:cNvSpPr>
            <p:nvPr/>
          </p:nvSpPr>
          <p:spPr bwMode="auto">
            <a:xfrm>
              <a:off x="4889" y="2923"/>
              <a:ext cx="1443" cy="54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Müdür BYardımcısı</a:t>
              </a:r>
              <a:endParaRPr kumimoji="0" lang="tr-TR" altLang="tr-TR"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Halil DURAN</a:t>
              </a:r>
              <a:endParaRPr kumimoji="0" lang="tr-TR" altLang="tr-TR"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28"/>
            <p:cNvSpPr>
              <a:spLocks noChangeArrowheads="1"/>
            </p:cNvSpPr>
            <p:nvPr/>
          </p:nvSpPr>
          <p:spPr bwMode="auto">
            <a:xfrm>
              <a:off x="7006" y="4088"/>
              <a:ext cx="1903" cy="189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Kurullar</a:t>
              </a:r>
              <a:endParaRPr kumimoji="0" lang="tr-TR" altLang="tr-T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Öğretmenler Kurulu</a:t>
              </a:r>
              <a:endParaRPr kumimoji="0" lang="tr-TR" altLang="tr-T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Şube Öğretmenler Kurulu</a:t>
              </a:r>
              <a:endParaRPr kumimoji="0" lang="tr-TR" altLang="tr-T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Zümre Başkanları Kurulu   </a:t>
              </a:r>
              <a:endParaRPr kumimoji="0" lang="tr-TR" altLang="tr-T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Disiplin Kurulu                           </a:t>
              </a:r>
              <a:endParaRPr kumimoji="0" lang="tr-TR" alt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27"/>
            <p:cNvSpPr>
              <a:spLocks noChangeArrowheads="1"/>
            </p:cNvSpPr>
            <p:nvPr/>
          </p:nvSpPr>
          <p:spPr bwMode="auto">
            <a:xfrm>
              <a:off x="2713" y="6349"/>
              <a:ext cx="1497" cy="108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Büro Hizmetleri</a:t>
              </a:r>
              <a:endParaRPr kumimoji="0" lang="tr-TR" altLang="tr-TR"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Hakkı KAYIKÇI</a:t>
              </a:r>
              <a:endParaRPr kumimoji="0" lang="tr-TR" altLang="tr-TR"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26"/>
            <p:cNvSpPr>
              <a:spLocks noChangeArrowheads="1"/>
            </p:cNvSpPr>
            <p:nvPr/>
          </p:nvSpPr>
          <p:spPr bwMode="auto">
            <a:xfrm>
              <a:off x="4931" y="4543"/>
              <a:ext cx="1359" cy="54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Müdür Yardımcısı      </a:t>
              </a:r>
              <a:r>
                <a:rPr kumimoji="0" lang="tr-TR" altLang="tr-TR" sz="10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Şadan</a:t>
              </a:r>
              <a:r>
                <a:rPr kumimoji="0" lang="tr-TR" altLang="tr-TR" sz="1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ARDA</a:t>
              </a:r>
              <a:endParaRPr kumimoji="0" lang="tr-TR" alt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25"/>
            <p:cNvSpPr>
              <a:spLocks noChangeArrowheads="1"/>
            </p:cNvSpPr>
            <p:nvPr/>
          </p:nvSpPr>
          <p:spPr bwMode="auto">
            <a:xfrm>
              <a:off x="7063" y="6214"/>
              <a:ext cx="1454" cy="121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Yardımcı Hizmetler</a:t>
              </a:r>
              <a:endParaRPr kumimoji="0" lang="tr-TR" altLang="tr-TR"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Hacı ACAR                  Neşe TAŞÇI                 Mürüvvet KAYIKÇI</a:t>
              </a:r>
              <a:endParaRPr kumimoji="0" lang="tr-TR" altLang="tr-TR"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Line 24"/>
            <p:cNvSpPr>
              <a:spLocks noChangeShapeType="1"/>
            </p:cNvSpPr>
            <p:nvPr/>
          </p:nvSpPr>
          <p:spPr bwMode="auto">
            <a:xfrm flipH="1">
              <a:off x="5433" y="2518"/>
              <a:ext cx="1" cy="40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6" name="Line 23"/>
            <p:cNvSpPr>
              <a:spLocks noChangeShapeType="1"/>
            </p:cNvSpPr>
            <p:nvPr/>
          </p:nvSpPr>
          <p:spPr bwMode="auto">
            <a:xfrm flipH="1">
              <a:off x="4210" y="3463"/>
              <a:ext cx="679" cy="43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7" name="Line 22"/>
            <p:cNvSpPr>
              <a:spLocks noChangeShapeType="1"/>
            </p:cNvSpPr>
            <p:nvPr/>
          </p:nvSpPr>
          <p:spPr bwMode="auto">
            <a:xfrm>
              <a:off x="6248" y="3463"/>
              <a:ext cx="758" cy="6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8" name="Line 21"/>
            <p:cNvSpPr>
              <a:spLocks noChangeShapeType="1"/>
            </p:cNvSpPr>
            <p:nvPr/>
          </p:nvSpPr>
          <p:spPr bwMode="auto">
            <a:xfrm>
              <a:off x="6112" y="2248"/>
              <a:ext cx="815" cy="27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9" name="Line 20"/>
            <p:cNvSpPr>
              <a:spLocks noChangeShapeType="1"/>
            </p:cNvSpPr>
            <p:nvPr/>
          </p:nvSpPr>
          <p:spPr bwMode="auto">
            <a:xfrm flipH="1">
              <a:off x="4074" y="2248"/>
              <a:ext cx="815" cy="27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0" name="Line 19"/>
            <p:cNvSpPr>
              <a:spLocks noChangeShapeType="1"/>
            </p:cNvSpPr>
            <p:nvPr/>
          </p:nvSpPr>
          <p:spPr bwMode="auto">
            <a:xfrm flipH="1">
              <a:off x="5433" y="3463"/>
              <a:ext cx="1" cy="27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1" name="Line 18"/>
            <p:cNvSpPr>
              <a:spLocks noChangeShapeType="1"/>
            </p:cNvSpPr>
            <p:nvPr/>
          </p:nvSpPr>
          <p:spPr bwMode="auto">
            <a:xfrm flipH="1">
              <a:off x="4210" y="5758"/>
              <a:ext cx="1224" cy="5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2" name="Line 17"/>
            <p:cNvSpPr>
              <a:spLocks noChangeShapeType="1"/>
            </p:cNvSpPr>
            <p:nvPr/>
          </p:nvSpPr>
          <p:spPr bwMode="auto">
            <a:xfrm>
              <a:off x="5433" y="5758"/>
              <a:ext cx="1630" cy="45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3" name="Line 16"/>
            <p:cNvSpPr>
              <a:spLocks noChangeShapeType="1"/>
            </p:cNvSpPr>
            <p:nvPr/>
          </p:nvSpPr>
          <p:spPr bwMode="auto">
            <a:xfrm>
              <a:off x="5433" y="4678"/>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4" name="Line 15"/>
            <p:cNvSpPr>
              <a:spLocks noChangeShapeType="1"/>
            </p:cNvSpPr>
            <p:nvPr/>
          </p:nvSpPr>
          <p:spPr bwMode="auto">
            <a:xfrm>
              <a:off x="3123" y="5083"/>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5" name="Line 14"/>
            <p:cNvSpPr>
              <a:spLocks noChangeShapeType="1"/>
            </p:cNvSpPr>
            <p:nvPr/>
          </p:nvSpPr>
          <p:spPr bwMode="auto">
            <a:xfrm flipH="1">
              <a:off x="5434" y="4948"/>
              <a:ext cx="1" cy="29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6" name="Rectangle 13"/>
            <p:cNvSpPr>
              <a:spLocks noChangeArrowheads="1"/>
            </p:cNvSpPr>
            <p:nvPr/>
          </p:nvSpPr>
          <p:spPr bwMode="auto">
            <a:xfrm>
              <a:off x="4889" y="5083"/>
              <a:ext cx="1359" cy="54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Müdür Yardımcısı</a:t>
              </a:r>
              <a:endParaRPr kumimoji="0" lang="tr-TR" altLang="tr-TR"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Rectangle 12"/>
            <p:cNvSpPr>
              <a:spLocks noChangeArrowheads="1"/>
            </p:cNvSpPr>
            <p:nvPr/>
          </p:nvSpPr>
          <p:spPr bwMode="auto">
            <a:xfrm>
              <a:off x="4889" y="3733"/>
              <a:ext cx="1359" cy="54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Müdür Yardımcısı</a:t>
              </a:r>
              <a:endParaRPr kumimoji="0" lang="tr-TR" altLang="tr-TR"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Ahmet ŞAHİN</a:t>
              </a: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Line 11"/>
            <p:cNvSpPr>
              <a:spLocks noChangeShapeType="1"/>
            </p:cNvSpPr>
            <p:nvPr/>
          </p:nvSpPr>
          <p:spPr bwMode="auto">
            <a:xfrm>
              <a:off x="5433" y="4273"/>
              <a:ext cx="1" cy="1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9" name="Rectangle 10"/>
            <p:cNvSpPr>
              <a:spLocks noChangeArrowheads="1"/>
            </p:cNvSpPr>
            <p:nvPr/>
          </p:nvSpPr>
          <p:spPr bwMode="auto">
            <a:xfrm>
              <a:off x="2579" y="8082"/>
              <a:ext cx="1891" cy="298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0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Öğrenci Kulüpleri </a:t>
              </a:r>
              <a:endParaRPr kumimoji="0" lang="tr-TR" altLang="tr-TR"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Kültür Edebiyat Kulübü</a:t>
              </a:r>
              <a:endParaRPr kumimoji="0" lang="tr-TR" altLang="tr-TR"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Kütüphanecilik Kulübü</a:t>
              </a:r>
              <a:endParaRPr kumimoji="0" lang="tr-TR" altLang="tr-TR"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Müzik Kulübü</a:t>
              </a:r>
              <a:endParaRPr kumimoji="0" lang="tr-TR" altLang="tr-TR"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Gezi kulübü</a:t>
              </a:r>
              <a:endParaRPr kumimoji="0" lang="tr-TR" altLang="tr-TR"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Spor Kulübü</a:t>
              </a:r>
              <a:endParaRPr kumimoji="0" lang="tr-TR" altLang="tr-TR"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Resim kulübü</a:t>
              </a:r>
              <a:endParaRPr kumimoji="0" lang="tr-TR" altLang="tr-TR"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Sivil Savunma ve Yangın K.</a:t>
              </a:r>
              <a:endParaRPr kumimoji="0" lang="tr-TR" altLang="tr-TR"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Yeşilay ve Kızılay Kulübü </a:t>
              </a:r>
              <a:endParaRPr kumimoji="0" lang="tr-TR" altLang="tr-TR"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Demokrasi ve İnsan Hak. K.</a:t>
              </a:r>
              <a:endParaRPr kumimoji="0" lang="tr-TR" altLang="tr-TR"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Çevre Koruma ve Sağlık K.</a:t>
              </a:r>
              <a:endParaRPr kumimoji="0" lang="tr-TR" altLang="tr-TR"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Coğrafya Kulübü</a:t>
              </a:r>
              <a:endParaRPr kumimoji="0" lang="tr-TR" altLang="tr-TR"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Satranç Kulübü</a:t>
              </a:r>
              <a:endParaRPr kumimoji="0" lang="tr-TR" altLang="tr-TR"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Rectangle 9"/>
            <p:cNvSpPr>
              <a:spLocks noChangeArrowheads="1"/>
            </p:cNvSpPr>
            <p:nvPr/>
          </p:nvSpPr>
          <p:spPr bwMode="auto">
            <a:xfrm>
              <a:off x="4595" y="8082"/>
              <a:ext cx="1653" cy="298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0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Zümre Öğretmenleri</a:t>
              </a:r>
              <a:endParaRPr kumimoji="0" lang="tr-TR" altLang="tr-TR"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Ş.Selcen ÇETİN</a:t>
              </a:r>
              <a:endParaRPr kumimoji="0" lang="tr-TR" altLang="tr-TR"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Füsun ÖZKARAKAŞ</a:t>
              </a:r>
              <a:endParaRPr kumimoji="0" lang="tr-TR" altLang="tr-TR"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İ.Ertuğrul ÖZCAN</a:t>
              </a:r>
              <a:endParaRPr kumimoji="0" lang="tr-TR" altLang="tr-TR"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Aytekin MUTLUER</a:t>
              </a:r>
              <a:endParaRPr kumimoji="0" lang="tr-TR" altLang="tr-TR"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Mehmet ADAR</a:t>
              </a:r>
              <a:endParaRPr kumimoji="0" lang="tr-TR" altLang="tr-TR"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Hüseyin MORALIOĞLU</a:t>
              </a:r>
              <a:endParaRPr kumimoji="0" lang="tr-TR" altLang="tr-TR"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Ömer ERDOĞAN</a:t>
              </a:r>
              <a:endParaRPr kumimoji="0" lang="tr-TR" altLang="tr-TR"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Fikriye KARAKAYA</a:t>
              </a:r>
              <a:endParaRPr kumimoji="0" lang="tr-TR" altLang="tr-TR"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Ömer UĞUR</a:t>
              </a:r>
              <a:endParaRPr kumimoji="0" lang="tr-TR" altLang="tr-TR"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Hülya OĞUZ</a:t>
              </a:r>
              <a:endParaRPr kumimoji="0" lang="tr-TR" altLang="tr-TR"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Fatma DİNÇ</a:t>
              </a:r>
              <a:endParaRPr kumimoji="0" lang="tr-TR" altLang="tr-TR"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Mustafa ÇAKIRCA</a:t>
              </a:r>
              <a:endParaRPr kumimoji="0" lang="tr-TR" altLang="tr-TR"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Rectangle 8"/>
            <p:cNvSpPr>
              <a:spLocks noChangeArrowheads="1"/>
            </p:cNvSpPr>
            <p:nvPr/>
          </p:nvSpPr>
          <p:spPr bwMode="auto">
            <a:xfrm>
              <a:off x="6429" y="8205"/>
              <a:ext cx="1218" cy="285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Sınıf Öğretmenleri</a:t>
              </a: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65536" name="Rectangle 7"/>
            <p:cNvSpPr>
              <a:spLocks noChangeArrowheads="1"/>
            </p:cNvSpPr>
            <p:nvPr/>
          </p:nvSpPr>
          <p:spPr bwMode="auto">
            <a:xfrm>
              <a:off x="7765" y="8205"/>
              <a:ext cx="1493" cy="94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Rehber Öğret.</a:t>
              </a:r>
              <a:endParaRPr kumimoji="0" lang="tr-TR" altLang="tr-TR"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Yaşar GÜREFE                     Yakup DİNÇBAYRAM</a:t>
              </a: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65538" name="Line 6"/>
            <p:cNvSpPr>
              <a:spLocks noChangeShapeType="1"/>
            </p:cNvSpPr>
            <p:nvPr/>
          </p:nvSpPr>
          <p:spPr bwMode="auto">
            <a:xfrm>
              <a:off x="3286" y="7935"/>
              <a:ext cx="489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5539" name="Line 5"/>
            <p:cNvSpPr>
              <a:spLocks noChangeShapeType="1"/>
            </p:cNvSpPr>
            <p:nvPr/>
          </p:nvSpPr>
          <p:spPr bwMode="auto">
            <a:xfrm>
              <a:off x="3285" y="7935"/>
              <a:ext cx="1" cy="27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5540" name="Line 4"/>
            <p:cNvSpPr>
              <a:spLocks noChangeShapeType="1"/>
            </p:cNvSpPr>
            <p:nvPr/>
          </p:nvSpPr>
          <p:spPr bwMode="auto">
            <a:xfrm>
              <a:off x="5435" y="7935"/>
              <a:ext cx="1" cy="27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5541" name="Line 3"/>
            <p:cNvSpPr>
              <a:spLocks noChangeShapeType="1"/>
            </p:cNvSpPr>
            <p:nvPr/>
          </p:nvSpPr>
          <p:spPr bwMode="auto">
            <a:xfrm>
              <a:off x="6927" y="7936"/>
              <a:ext cx="1" cy="27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5542" name="Line 2"/>
            <p:cNvSpPr>
              <a:spLocks noChangeShapeType="1"/>
            </p:cNvSpPr>
            <p:nvPr/>
          </p:nvSpPr>
          <p:spPr bwMode="auto">
            <a:xfrm>
              <a:off x="8178" y="7936"/>
              <a:ext cx="2" cy="27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grpSp>
      <p:sp>
        <p:nvSpPr>
          <p:cNvPr id="65543" name="Rectangle 51"/>
          <p:cNvSpPr>
            <a:spLocks noChangeArrowheads="1"/>
          </p:cNvSpPr>
          <p:nvPr/>
        </p:nvSpPr>
        <p:spPr bwMode="auto">
          <a:xfrm>
            <a:off x="0" y="8458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Okulda Oluşturulan Birimler:</a:t>
            </a:r>
            <a:endParaRPr kumimoji="0" lang="tr-TR" altLang="tr-TR"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08514083"/>
      </p:ext>
    </p:extLst>
  </p:cSld>
  <p:clrMapOvr>
    <a:masterClrMapping/>
  </p:clrMapOvr>
  <p:transition spd="slow" advTm="5000">
    <p:wedge/>
    <p:sndAc>
      <p:stSnd>
        <p:snd r:embed="rId2" name="laser.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2964090940"/>
              </p:ext>
            </p:extLst>
          </p:nvPr>
        </p:nvGraphicFramePr>
        <p:xfrm>
          <a:off x="1187622" y="3789040"/>
          <a:ext cx="7848874" cy="652061"/>
        </p:xfrm>
        <a:graphic>
          <a:graphicData uri="http://schemas.openxmlformats.org/drawingml/2006/table">
            <a:tbl>
              <a:tblPr firstRow="1" firstCol="1" bandRow="1">
                <a:tableStyleId>{C083E6E3-FA7D-4D7B-A595-EF9225AFEA82}</a:tableStyleId>
              </a:tblPr>
              <a:tblGrid>
                <a:gridCol w="3924437"/>
                <a:gridCol w="3924437"/>
              </a:tblGrid>
              <a:tr h="331291">
                <a:tc>
                  <a:txBody>
                    <a:bodyPr/>
                    <a:lstStyle/>
                    <a:p>
                      <a:pPr algn="ctr"/>
                      <a:r>
                        <a:rPr lang="tr-TR" sz="1100" dirty="0" smtClean="0">
                          <a:effectLst/>
                        </a:rPr>
                        <a:t>  MÜDÜR</a:t>
                      </a:r>
                      <a:r>
                        <a:rPr lang="tr-TR" sz="1100" baseline="0" dirty="0" smtClean="0">
                          <a:effectLst/>
                        </a:rPr>
                        <a:t> BAŞ YARD</a:t>
                      </a:r>
                      <a:r>
                        <a:rPr lang="tr-TR" sz="1100" dirty="0" smtClean="0">
                          <a:effectLst/>
                        </a:rPr>
                        <a:t>                                </a:t>
                      </a:r>
                      <a:r>
                        <a:rPr lang="tr-TR" sz="1100" baseline="0" dirty="0" smtClean="0">
                          <a:effectLst/>
                        </a:rPr>
                        <a:t>         </a:t>
                      </a:r>
                      <a:r>
                        <a:rPr lang="tr-TR" sz="1100" dirty="0" smtClean="0">
                          <a:effectLst/>
                        </a:rPr>
                        <a:t>MÜDÜR</a:t>
                      </a:r>
                      <a:r>
                        <a:rPr lang="tr-TR" sz="1100" baseline="0" dirty="0" smtClean="0">
                          <a:effectLst/>
                        </a:rPr>
                        <a:t> YARD.</a:t>
                      </a:r>
                      <a:endParaRPr lang="tr-TR" sz="1100" dirty="0">
                        <a:solidFill>
                          <a:schemeClr val="bg1"/>
                        </a:solidFill>
                        <a:effectLst/>
                        <a:latin typeface="Calibri"/>
                        <a:ea typeface="Times New Roman"/>
                        <a:cs typeface="Times New Roman"/>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100" baseline="0" dirty="0" smtClean="0">
                          <a:effectLst/>
                        </a:rPr>
                        <a:t>.</a:t>
                      </a:r>
                      <a:endParaRPr lang="tr-TR" sz="1100" dirty="0" smtClean="0">
                        <a:solidFill>
                          <a:schemeClr val="bg1"/>
                        </a:solidFill>
                        <a:effectLst/>
                        <a:latin typeface="Calibri"/>
                        <a:ea typeface="Times New Roman"/>
                        <a:cs typeface="Times New Roman"/>
                      </a:endParaRPr>
                    </a:p>
                    <a:p>
                      <a:pPr algn="ctr"/>
                      <a:r>
                        <a:rPr lang="tr-TR" sz="1100" dirty="0" smtClean="0">
                          <a:effectLst/>
                        </a:rPr>
                        <a:t>                                         MÜDÜR YARD.</a:t>
                      </a:r>
                      <a:endParaRPr lang="tr-TR" sz="1100" dirty="0">
                        <a:solidFill>
                          <a:schemeClr val="bg1"/>
                        </a:solidFill>
                        <a:effectLst/>
                        <a:latin typeface="Calibri"/>
                        <a:ea typeface="Times New Roman"/>
                        <a:cs typeface="Times New Roman"/>
                      </a:endParaRPr>
                    </a:p>
                  </a:txBody>
                  <a:tcPr marL="68580" marR="68580" marT="0" marB="0" anchor="ctr"/>
                </a:tc>
              </a:tr>
              <a:tr h="316781">
                <a:tc>
                  <a:txBody>
                    <a:bodyPr/>
                    <a:lstStyle/>
                    <a:p>
                      <a:pPr algn="ctr"/>
                      <a:r>
                        <a:rPr lang="tr-TR" sz="1100" dirty="0" smtClean="0">
                          <a:solidFill>
                            <a:schemeClr val="tx1"/>
                          </a:solidFill>
                          <a:effectLst/>
                          <a:latin typeface="+mn-lt"/>
                          <a:ea typeface="+mn-ea"/>
                          <a:cs typeface="+mn-cs"/>
                        </a:rPr>
                        <a:t>HALİL DURAN                          ŞADAN ARDA</a:t>
                      </a:r>
                      <a:endParaRPr lang="tr-TR" sz="1100" dirty="0">
                        <a:solidFill>
                          <a:schemeClr val="bg1"/>
                        </a:solidFill>
                        <a:effectLst/>
                        <a:latin typeface="Calibri"/>
                        <a:ea typeface="Times New Roman"/>
                        <a:cs typeface="Times New Roman"/>
                      </a:endParaRPr>
                    </a:p>
                  </a:txBody>
                  <a:tcPr marL="68580" marR="68580" marT="0" marB="0" anchor="ctr"/>
                </a:tc>
                <a:tc>
                  <a:txBody>
                    <a:bodyPr/>
                    <a:lstStyle/>
                    <a:p>
                      <a:pPr algn="ctr"/>
                      <a:r>
                        <a:rPr lang="tr-TR" sz="1100" dirty="0" smtClean="0">
                          <a:effectLst/>
                        </a:rPr>
                        <a:t>                               AHMET ŞAHİN</a:t>
                      </a:r>
                      <a:endParaRPr lang="tr-TR" sz="1100" dirty="0">
                        <a:solidFill>
                          <a:srgbClr val="31849B"/>
                        </a:solidFill>
                        <a:effectLst/>
                        <a:latin typeface="Calibri"/>
                        <a:ea typeface="Times New Roman"/>
                        <a:cs typeface="Times New Roman"/>
                      </a:endParaRPr>
                    </a:p>
                  </a:txBody>
                  <a:tcPr marL="68580" marR="68580" marT="0" marB="0" anchor="ctr"/>
                </a:tc>
              </a:tr>
            </a:tbl>
          </a:graphicData>
        </a:graphic>
      </p:graphicFrame>
      <p:sp>
        <p:nvSpPr>
          <p:cNvPr id="7" name="Rectangle 3"/>
          <p:cNvSpPr>
            <a:spLocks noChangeArrowheads="1"/>
          </p:cNvSpPr>
          <p:nvPr/>
        </p:nvSpPr>
        <p:spPr bwMode="auto">
          <a:xfrm>
            <a:off x="1187624" y="836712"/>
            <a:ext cx="665747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İDARECİ VE ÖĞRETMEN KADROMUZ</a:t>
            </a:r>
            <a:endParaRPr kumimoji="0" lang="tr-T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31849B"/>
                </a:solidFill>
                <a:effectLst/>
                <a:latin typeface="Arial" pitchFamily="34" charset="0"/>
                <a:ea typeface="Times New Roman" pitchFamily="18" charset="0"/>
                <a:cs typeface="Arial" pitchFamily="34" charset="0"/>
              </a:rPr>
              <a:t>   </a:t>
            </a:r>
            <a:r>
              <a:rPr kumimoji="0" lang="tr-T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MÜDÜR YARDIMCILARIMIZ</a:t>
            </a:r>
            <a:endParaRPr kumimoji="0" lang="tr-T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p:txBody>
      </p:sp>
      <p:sp>
        <p:nvSpPr>
          <p:cNvPr id="8" name="7 Dikdörtgen"/>
          <p:cNvSpPr/>
          <p:nvPr/>
        </p:nvSpPr>
        <p:spPr>
          <a:xfrm>
            <a:off x="2195736" y="5877272"/>
            <a:ext cx="4572000" cy="646331"/>
          </a:xfrm>
          <a:prstGeom prst="rect">
            <a:avLst/>
          </a:prstGeom>
        </p:spPr>
        <p:txBody>
          <a:bodyPr>
            <a:spAutoFit/>
          </a:bodyPr>
          <a:lstStyle/>
          <a:p>
            <a:r>
              <a:rPr lang="tr-TR" b="1" dirty="0" smtClean="0"/>
              <a:t>* ‘Liderlik; gücün, zekâ ve duyarlılıkla kullanılmasıdır.’</a:t>
            </a:r>
            <a:endParaRPr lang="tr-TR" dirty="0"/>
          </a:p>
        </p:txBody>
      </p:sp>
      <p:sp>
        <p:nvSpPr>
          <p:cNvPr id="9" name="8 Slayt Numarası Yer Tutucusu"/>
          <p:cNvSpPr>
            <a:spLocks noGrp="1"/>
          </p:cNvSpPr>
          <p:nvPr>
            <p:ph type="sldNum" sz="quarter" idx="12"/>
          </p:nvPr>
        </p:nvSpPr>
        <p:spPr/>
        <p:txBody>
          <a:bodyPr/>
          <a:lstStyle/>
          <a:p>
            <a:fld id="{7370D358-5A90-4626-AB58-5274E0ED5986}" type="slidenum">
              <a:rPr lang="tr-TR" smtClean="0"/>
              <a:pPr/>
              <a:t>9</a:t>
            </a:fld>
            <a:endParaRPr lang="tr-TR"/>
          </a:p>
        </p:txBody>
      </p:sp>
      <p:pic>
        <p:nvPicPr>
          <p:cNvPr id="14" name="Resim 13" descr="http://mebk12.meb.gov.tr/meb_iys_dosyalar/45/15/972942/resimler/2014_03/k_12095631_halil_duran1.jpg"/>
          <p:cNvPicPr/>
          <p:nvPr/>
        </p:nvPicPr>
        <p:blipFill>
          <a:blip r:embed="rId3">
            <a:extLst>
              <a:ext uri="{28A0092B-C50C-407E-A947-70E740481C1C}">
                <a14:useLocalDpi xmlns:a14="http://schemas.microsoft.com/office/drawing/2010/main" val="0"/>
              </a:ext>
            </a:extLst>
          </a:blip>
          <a:srcRect/>
          <a:stretch>
            <a:fillRect/>
          </a:stretch>
        </p:blipFill>
        <p:spPr bwMode="auto">
          <a:xfrm>
            <a:off x="1171798" y="1772816"/>
            <a:ext cx="2047875" cy="1838325"/>
          </a:xfrm>
          <a:prstGeom prst="rect">
            <a:avLst/>
          </a:prstGeom>
          <a:noFill/>
          <a:ln>
            <a:noFill/>
          </a:ln>
        </p:spPr>
      </p:pic>
    </p:spTree>
    <p:extLst>
      <p:ext uri="{BB962C8B-B14F-4D97-AF65-F5344CB8AC3E}">
        <p14:creationId xmlns:p14="http://schemas.microsoft.com/office/powerpoint/2010/main" val="3616638858"/>
      </p:ext>
    </p:extLst>
  </p:cSld>
  <p:clrMapOvr>
    <a:masterClrMapping/>
  </p:clrMapOvr>
  <p:transition spd="slow" advTm="5000">
    <p:wedge/>
    <p:sndAc>
      <p:stSnd>
        <p:snd r:embed="rId2" name="laser.wav"/>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1544</TotalTime>
  <Words>8347</Words>
  <Application>Microsoft Office PowerPoint</Application>
  <PresentationFormat>Ekran Gösterisi (4:3)</PresentationFormat>
  <Paragraphs>1217</Paragraphs>
  <Slides>71</Slides>
  <Notes>0</Notes>
  <HiddenSlides>0</HiddenSlides>
  <MMClips>0</MMClips>
  <ScaleCrop>false</ScaleCrop>
  <HeadingPairs>
    <vt:vector size="4" baseType="variant">
      <vt:variant>
        <vt:lpstr>Tema</vt:lpstr>
      </vt:variant>
      <vt:variant>
        <vt:i4>1</vt:i4>
      </vt:variant>
      <vt:variant>
        <vt:lpstr>Slayt Başlıkları</vt:lpstr>
      </vt:variant>
      <vt:variant>
        <vt:i4>71</vt:i4>
      </vt:variant>
    </vt:vector>
  </HeadingPairs>
  <TitlesOfParts>
    <vt:vector size="72" baseType="lpstr">
      <vt:lpstr>Akış</vt:lpstr>
      <vt:lpstr>TURGUTLU  LİSESİ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Turgutlu Lisesi Zaman Çizelgesi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nursen</dc:creator>
  <cp:lastModifiedBy>mustafa</cp:lastModifiedBy>
  <cp:revision>168</cp:revision>
  <dcterms:created xsi:type="dcterms:W3CDTF">2013-04-16T08:43:56Z</dcterms:created>
  <dcterms:modified xsi:type="dcterms:W3CDTF">2014-12-30T06:56:57Z</dcterms:modified>
</cp:coreProperties>
</file>